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2" r:id="rId4"/>
    <p:sldId id="268" r:id="rId5"/>
    <p:sldId id="269" r:id="rId6"/>
    <p:sldId id="270" r:id="rId7"/>
    <p:sldId id="276" r:id="rId8"/>
    <p:sldId id="272" r:id="rId9"/>
    <p:sldId id="273" r:id="rId10"/>
    <p:sldId id="274" r:id="rId11"/>
    <p:sldId id="275" r:id="rId12"/>
    <p:sldId id="300" r:id="rId13"/>
    <p:sldId id="262" r:id="rId14"/>
    <p:sldId id="263" r:id="rId15"/>
    <p:sldId id="264" r:id="rId16"/>
    <p:sldId id="265" r:id="rId17"/>
    <p:sldId id="266" r:id="rId18"/>
    <p:sldId id="267" r:id="rId19"/>
    <p:sldId id="298" r:id="rId20"/>
    <p:sldId id="301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222"/>
    <a:srgbClr val="286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>
      <p:cViewPr>
        <p:scale>
          <a:sx n="50" d="100"/>
          <a:sy n="50" d="100"/>
        </p:scale>
        <p:origin x="-2664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85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31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28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41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0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9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21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74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17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C4754-A035-4F7B-A9B9-12D8973A2D5C}" type="datetimeFigureOut">
              <a:rPr lang="pt-PT" smtClean="0"/>
              <a:pPr/>
              <a:t>20-06-2013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AF71-5CFE-4AAE-8416-DC7DE40E1F38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607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C4754-A035-4F7B-A9B9-12D8973A2D5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20-06-2013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AF71-5CFE-4AAE-8416-DC7DE40E1F38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0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golfetap@clubetap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15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slide" Target="slide13.xml"/><Relationship Id="rId5" Type="http://schemas.openxmlformats.org/officeDocument/2006/relationships/image" Target="../media/image39.png"/><Relationship Id="rId15" Type="http://schemas.openxmlformats.org/officeDocument/2006/relationships/image" Target="../media/image44.jpeg"/><Relationship Id="rId10" Type="http://schemas.openxmlformats.org/officeDocument/2006/relationships/slide" Target="slide12.xml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12" Type="http://schemas.openxmlformats.org/officeDocument/2006/relationships/slide" Target="slide12.xml"/><Relationship Id="rId17" Type="http://schemas.openxmlformats.org/officeDocument/2006/relationships/image" Target="../media/image47.jpeg"/><Relationship Id="rId2" Type="http://schemas.openxmlformats.org/officeDocument/2006/relationships/audio" Target="../media/media1.mp3"/><Relationship Id="rId16" Type="http://schemas.openxmlformats.org/officeDocument/2006/relationships/image" Target="../media/image46.jpeg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slide" Target="slide16.xml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41.png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8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slide" Target="slide13.xml"/><Relationship Id="rId5" Type="http://schemas.openxmlformats.org/officeDocument/2006/relationships/image" Target="../media/image39.png"/><Relationship Id="rId10" Type="http://schemas.openxmlformats.org/officeDocument/2006/relationships/slide" Target="slide12.xml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16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slide" Target="slide13.xml"/><Relationship Id="rId5" Type="http://schemas.openxmlformats.org/officeDocument/2006/relationships/image" Target="../media/image39.png"/><Relationship Id="rId15" Type="http://schemas.openxmlformats.org/officeDocument/2006/relationships/image" Target="../media/image51.jpeg"/><Relationship Id="rId10" Type="http://schemas.openxmlformats.org/officeDocument/2006/relationships/slide" Target="slide12.xml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slide" Target="slide15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slide" Target="slide13.xml"/><Relationship Id="rId5" Type="http://schemas.openxmlformats.org/officeDocument/2006/relationships/image" Target="../media/image39.png"/><Relationship Id="rId10" Type="http://schemas.openxmlformats.org/officeDocument/2006/relationships/slide" Target="slide12.xml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slide" Target="slide1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12" Type="http://schemas.openxmlformats.org/officeDocument/2006/relationships/slide" Target="slide12.xml"/><Relationship Id="rId1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image" Target="../media/image53.jpeg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slide" Target="slide15.xml"/><Relationship Id="rId10" Type="http://schemas.openxmlformats.org/officeDocument/2006/relationships/image" Target="../media/image42.png"/><Relationship Id="rId4" Type="http://schemas.openxmlformats.org/officeDocument/2006/relationships/image" Target="../media/image4.png"/><Relationship Id="rId9" Type="http://schemas.openxmlformats.org/officeDocument/2006/relationships/image" Target="../media/image41.png"/><Relationship Id="rId1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image" Target="../media/image4.png"/><Relationship Id="rId16" Type="http://schemas.openxmlformats.org/officeDocument/2006/relationships/image" Target="../media/image27.gif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896" y="-357"/>
            <a:ext cx="10453791" cy="6957392"/>
          </a:xfrm>
          <a:prstGeom prst="rect">
            <a:avLst/>
          </a:prstGeom>
        </p:spPr>
      </p:pic>
      <p:sp>
        <p:nvSpPr>
          <p:cNvPr id="16" name="Rectângulo 15"/>
          <p:cNvSpPr/>
          <p:nvPr/>
        </p:nvSpPr>
        <p:spPr>
          <a:xfrm>
            <a:off x="1058084" y="4541774"/>
            <a:ext cx="6418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Algarve, del 9 al 16 de noviembre de 2013</a:t>
            </a:r>
            <a:endParaRPr lang="es-E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2" name="Heartla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7101408"/>
            <a:ext cx="609600" cy="6096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5962"/>
            <a:ext cx="4573844" cy="23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8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ângulo arredondado 38"/>
          <p:cNvSpPr/>
          <p:nvPr/>
        </p:nvSpPr>
        <p:spPr>
          <a:xfrm>
            <a:off x="170586" y="2151714"/>
            <a:ext cx="8793901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sp>
        <p:nvSpPr>
          <p:cNvPr id="13" name="Rectângulo 12"/>
          <p:cNvSpPr/>
          <p:nvPr/>
        </p:nvSpPr>
        <p:spPr>
          <a:xfrm>
            <a:off x="637837" y="2157647"/>
            <a:ext cx="21795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Cómo inscribirse: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709672" y="2548708"/>
            <a:ext cx="78488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Envíe un e-mail a </a:t>
            </a:r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  <a:hlinkClick r:id="rId3"/>
              </a:rPr>
              <a:t>golfetap@clubetap.com</a:t>
            </a:r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 con los siguientes datos</a:t>
            </a:r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: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38041" y="3154519"/>
            <a:ext cx="234032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Datos personales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38040" y="3560969"/>
            <a:ext cx="202299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Nacionalidad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38040" y="3965204"/>
            <a:ext cx="285590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Hándicap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38040" y="4368560"/>
            <a:ext cx="31061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Oferta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38041" y="4781923"/>
            <a:ext cx="34301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Fechas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3545030" y="3148179"/>
            <a:ext cx="51314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Tratamiento, nombre, apellidos y fecha de nacimiento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3545030" y="3532816"/>
            <a:ext cx="50135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País al que representa en el torneo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5" name="Rectângulo 24"/>
          <p:cNvSpPr/>
          <p:nvPr/>
        </p:nvSpPr>
        <p:spPr>
          <a:xfrm>
            <a:off x="3545030" y="3958864"/>
            <a:ext cx="501351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Hándicap actualizado (con certificado)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6" name="Rectângulo 25"/>
          <p:cNvSpPr/>
          <p:nvPr/>
        </p:nvSpPr>
        <p:spPr>
          <a:xfrm>
            <a:off x="3545031" y="4362220"/>
            <a:ext cx="50135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Oferta elegida, indicando el hotel y tipo de coche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7" name="Rectângulo 26"/>
          <p:cNvSpPr/>
          <p:nvPr/>
        </p:nvSpPr>
        <p:spPr>
          <a:xfrm>
            <a:off x="3545031" y="4864978"/>
            <a:ext cx="5013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Fechas en las que pretende realizar la entrada y la salida en el torneo, incluyendo días/noches extras que eventualmente desee añadir a la oferta.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8" name="Rectângulo 27"/>
          <p:cNvSpPr/>
          <p:nvPr/>
        </p:nvSpPr>
        <p:spPr>
          <a:xfrm>
            <a:off x="431478" y="5826444"/>
            <a:ext cx="81594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400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Posteriormente recibirá indicaciones sobre cómo realizar el pago de la oferta seleccionada. </a:t>
            </a:r>
          </a:p>
          <a:p>
            <a:pPr algn="just"/>
            <a:r>
              <a:rPr lang="es-ES" sz="1400" i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Tras la confirmación del pago, su inscripción será oficial.</a:t>
            </a:r>
            <a:endParaRPr lang="es-ES" sz="1400" b="0" i="1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2285362" y="3197886"/>
            <a:ext cx="1259667" cy="292346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eta para a direita 28"/>
          <p:cNvSpPr/>
          <p:nvPr/>
        </p:nvSpPr>
        <p:spPr>
          <a:xfrm>
            <a:off x="2285362" y="3604336"/>
            <a:ext cx="1259667" cy="292346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 para a direita 29"/>
          <p:cNvSpPr/>
          <p:nvPr/>
        </p:nvSpPr>
        <p:spPr>
          <a:xfrm>
            <a:off x="2285362" y="4026744"/>
            <a:ext cx="1259667" cy="292346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eta para a direita 30"/>
          <p:cNvSpPr/>
          <p:nvPr/>
        </p:nvSpPr>
        <p:spPr>
          <a:xfrm>
            <a:off x="2285364" y="4451909"/>
            <a:ext cx="1259667" cy="292346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a direita 31"/>
          <p:cNvSpPr/>
          <p:nvPr/>
        </p:nvSpPr>
        <p:spPr>
          <a:xfrm>
            <a:off x="2285364" y="4864978"/>
            <a:ext cx="1259667" cy="29234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31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4561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8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42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4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90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4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4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3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80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3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8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6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100"/>
                            </p:stCondLst>
                            <p:childTnLst>
                              <p:par>
                                <p:cTn id="1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6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1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900"/>
                            </p:stCondLst>
                            <p:childTnLst>
                              <p:par>
                                <p:cTn id="124" presetID="10" presetClass="exit" presetSubtype="0" fill="hold" grpId="2" nodeType="after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/>
      <p:bldP spid="13" grpId="1"/>
      <p:bldP spid="13" grpId="2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" grpId="0" animBg="1"/>
      <p:bldP spid="2" grpId="1" animBg="1"/>
      <p:bldP spid="2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ângulo arredondado 38"/>
          <p:cNvSpPr/>
          <p:nvPr/>
        </p:nvSpPr>
        <p:spPr>
          <a:xfrm>
            <a:off x="170587" y="2151714"/>
            <a:ext cx="8793901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sp>
        <p:nvSpPr>
          <p:cNvPr id="13" name="Rectângulo 12"/>
          <p:cNvSpPr/>
          <p:nvPr/>
        </p:nvSpPr>
        <p:spPr>
          <a:xfrm>
            <a:off x="478662" y="2160165"/>
            <a:ext cx="74777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Ofertas adicionales para no jugadores (por persona)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03057"/>
              </p:ext>
            </p:extLst>
          </p:nvPr>
        </p:nvGraphicFramePr>
        <p:xfrm>
          <a:off x="355069" y="2560275"/>
          <a:ext cx="8424935" cy="125394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32393"/>
                <a:gridCol w="1194957"/>
                <a:gridCol w="25296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</a:tblGrid>
              <a:tr h="15426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 smtClean="0">
                          <a:effectLst/>
                        </a:rPr>
                        <a:t>****</a:t>
                      </a:r>
                    </a:p>
                    <a:p>
                      <a:pPr algn="ctr" fontAlgn="ctr"/>
                      <a:r>
                        <a:rPr lang="pt-PT" sz="1100" b="1" u="none" strike="noStrike" dirty="0" smtClean="0">
                          <a:effectLst/>
                        </a:rPr>
                        <a:t>HOTEL</a:t>
                      </a:r>
                    </a:p>
                    <a:p>
                      <a:pPr algn="ctr" fontAlgn="ctr"/>
                      <a:r>
                        <a:rPr lang="pt-PT" sz="1100" b="1" u="none" strike="noStrike" dirty="0" smtClean="0">
                          <a:effectLst/>
                        </a:rPr>
                        <a:t>VILA GALÉ      AMPALIUS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OCUPANTES         POR HABITACIÓN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N.º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SIN COCHE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TIPO DE VEHÍCULO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245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B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C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G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I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H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</a:tr>
              <a:tr h="18245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u="none" strike="noStrike" dirty="0">
                          <a:effectLst/>
                        </a:rPr>
                        <a:t>+ 1 PERSONA (sin coche)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10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465 €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8245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u="none" strike="noStrike" dirty="0">
                          <a:effectLst/>
                        </a:rPr>
                        <a:t>1 PERSONA (1 coche)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11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545 €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554 €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563 €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572 €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619 €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671 €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680 €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680 €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730 €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858 €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916 €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</a:tr>
              <a:tr h="18245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u="none" strike="noStrike" dirty="0">
                          <a:effectLst/>
                        </a:rPr>
                        <a:t>+ 2 PERSONA (</a:t>
                      </a:r>
                      <a:r>
                        <a:rPr lang="pt-PT" sz="900" b="1" u="none" strike="noStrike" dirty="0" err="1">
                          <a:effectLst/>
                        </a:rPr>
                        <a:t>sin</a:t>
                      </a:r>
                      <a:r>
                        <a:rPr lang="pt-PT" sz="900" b="1" u="none" strike="noStrike" dirty="0">
                          <a:effectLst/>
                        </a:rPr>
                        <a:t> coche)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12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325 €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658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u="none" strike="noStrike" dirty="0">
                          <a:effectLst/>
                        </a:rPr>
                        <a:t>2 PERSONAS (1 coche)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13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365 €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374 €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383 €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392 €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439 €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491 €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500 €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500 €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550 €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678 €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736 €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</a:tr>
              <a:tr h="17416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u="none" strike="noStrike" dirty="0">
                          <a:effectLst/>
                        </a:rPr>
                        <a:t>2 PERSONAS (2 coches)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14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400 €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409 €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418 €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427 €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474 €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526 €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535 €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535 €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585 €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713 €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771 €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44396"/>
              </p:ext>
            </p:extLst>
          </p:nvPr>
        </p:nvGraphicFramePr>
        <p:xfrm>
          <a:off x="355069" y="3933056"/>
          <a:ext cx="8424935" cy="12259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32393"/>
                <a:gridCol w="1194957"/>
                <a:gridCol w="25296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  <a:gridCol w="520385"/>
              </a:tblGrid>
              <a:tr h="15027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 smtClean="0">
                          <a:effectLst/>
                        </a:rPr>
                        <a:t>*****</a:t>
                      </a:r>
                    </a:p>
                    <a:p>
                      <a:pPr algn="ctr" fontAlgn="ctr"/>
                      <a:r>
                        <a:rPr lang="pt-PT" sz="1100" b="1" u="none" strike="noStrike" dirty="0" smtClean="0">
                          <a:effectLst/>
                        </a:rPr>
                        <a:t>HOTEL          TIVOLI     MARINA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OCUPANTES         POR HABITACIÓN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N.º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SIN COCHE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TIPO DE VEHÍCULO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7747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B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C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G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I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H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</a:tr>
              <a:tr h="1696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u="none" strike="noStrike" dirty="0">
                          <a:effectLst/>
                        </a:rPr>
                        <a:t>+ 1 PERSONA (sin coche)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15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635 €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PT" sz="1100" b="1" u="none" strike="noStrike" dirty="0"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6158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u="none" strike="noStrike" dirty="0">
                          <a:effectLst/>
                        </a:rPr>
                        <a:t>1 PERSONA (1 coche)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16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710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722 €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731 €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740 €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787 €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839 €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848 €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848 €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898 €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1.026 €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1.084 €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</a:tr>
              <a:tr h="16158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u="none" strike="noStrike" dirty="0">
                          <a:effectLst/>
                        </a:rPr>
                        <a:t>+ 2 PERSONA (</a:t>
                      </a:r>
                      <a:r>
                        <a:rPr lang="pt-PT" sz="900" b="1" u="none" strike="noStrike" dirty="0" err="1">
                          <a:effectLst/>
                        </a:rPr>
                        <a:t>sin</a:t>
                      </a:r>
                      <a:r>
                        <a:rPr lang="pt-PT" sz="900" b="1" u="none" strike="noStrike" dirty="0">
                          <a:effectLst/>
                        </a:rPr>
                        <a:t> coche)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17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460 €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PT" sz="1100" b="1" u="none" strike="noStrike" dirty="0">
                          <a:effectLst/>
                        </a:rPr>
                        <a:t> 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6158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u="none" strike="noStrike" dirty="0">
                          <a:effectLst/>
                        </a:rPr>
                        <a:t>2 PERSONAS (1 coche)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18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500 €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512 €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521 €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530 €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577 €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629 €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638 €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638 €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688 €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816 €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874 €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</a:tr>
              <a:tr h="16966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b="1" u="none" strike="noStrike" dirty="0">
                          <a:effectLst/>
                        </a:rPr>
                        <a:t>2 PERSONAS (2 coches)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19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540 €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550 €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559 €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568 €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615 €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667 €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676 €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>
                          <a:effectLst/>
                        </a:rPr>
                        <a:t>676 €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726 €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854 €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>
                          <a:effectLst/>
                        </a:rPr>
                        <a:t>912 €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062" marR="7062" marT="7062" marB="0" anchor="ctr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5236"/>
              </p:ext>
            </p:extLst>
          </p:nvPr>
        </p:nvGraphicFramePr>
        <p:xfrm>
          <a:off x="2841576" y="5301208"/>
          <a:ext cx="3451921" cy="121773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451921"/>
              </a:tblGrid>
              <a:tr h="251079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50" b="1" u="none" strike="noStrike" dirty="0" smtClean="0">
                          <a:effectLst/>
                        </a:rPr>
                        <a:t>LAS OFERTAS ADICIONALES para no jugadores incluyen: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525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50" b="1" u="none" strike="noStrike" dirty="0">
                          <a:effectLst/>
                        </a:rPr>
                        <a:t>7 días en hotel en régimen APA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525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50" b="1" u="none" strike="noStrike" dirty="0">
                          <a:effectLst/>
                        </a:rPr>
                        <a:t>7 días de alquiler de coche (si está incluido)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8525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50" b="1" u="none" strike="noStrike" dirty="0">
                          <a:effectLst/>
                        </a:rPr>
                        <a:t>Cena de bienvenida + confraternización + cena de gala 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1079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50" b="1" u="none" strike="noStrike" dirty="0" smtClean="0">
                          <a:effectLst/>
                        </a:rPr>
                        <a:t>1 bolsa con regalos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09823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" y="2152925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2921851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3678818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8" y="4445637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214563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971530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1" y="2350661"/>
            <a:ext cx="502643" cy="22698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3062405"/>
            <a:ext cx="447235" cy="36696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9" y="3678818"/>
            <a:ext cx="556631" cy="55663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" y="4511047"/>
            <a:ext cx="517249" cy="51724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4" y="5359486"/>
            <a:ext cx="489992" cy="3582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6077638"/>
            <a:ext cx="449369" cy="435854"/>
          </a:xfrm>
          <a:prstGeom prst="rect">
            <a:avLst/>
          </a:prstGeom>
        </p:spPr>
      </p:pic>
      <p:sp>
        <p:nvSpPr>
          <p:cNvPr id="31" name="Rectângulo 30">
            <a:hlinkClick r:id="rId10" action="ppaction://hlinksldjump"/>
          </p:cNvPr>
          <p:cNvSpPr/>
          <p:nvPr/>
        </p:nvSpPr>
        <p:spPr>
          <a:xfrm>
            <a:off x="823628" y="2348380"/>
            <a:ext cx="12663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Tivoli Marina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2" name="Rectângulo 31">
            <a:hlinkClick r:id="rId11" action="ppaction://hlinksldjump"/>
          </p:cNvPr>
          <p:cNvSpPr/>
          <p:nvPr/>
        </p:nvSpPr>
        <p:spPr>
          <a:xfrm>
            <a:off x="845602" y="3103102"/>
            <a:ext cx="17661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Vila Galé Ampalius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3" name="Rectângulo 32">
            <a:hlinkClick r:id="rId12" action="ppaction://hlinksldjump"/>
          </p:cNvPr>
          <p:cNvSpPr/>
          <p:nvPr/>
        </p:nvSpPr>
        <p:spPr>
          <a:xfrm>
            <a:off x="855000" y="3833576"/>
            <a:ext cx="20017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Oceânico Millennium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4" name="Rectângulo 33">
            <a:hlinkClick r:id="rId13" action="ppaction://hlinksldjump"/>
          </p:cNvPr>
          <p:cNvSpPr/>
          <p:nvPr/>
        </p:nvSpPr>
        <p:spPr>
          <a:xfrm>
            <a:off x="855000" y="4600395"/>
            <a:ext cx="19681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Oceânico Old</a:t>
            </a:r>
            <a:r>
              <a:rPr lang="es-ES" dirty="0" smtClean="0"/>
              <a:t> </a:t>
            </a:r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Course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5" name="Rectângulo 34">
            <a:hlinkClick r:id="rId14" action="ppaction://hlinksldjump"/>
          </p:cNvPr>
          <p:cNvSpPr/>
          <p:nvPr/>
        </p:nvSpPr>
        <p:spPr>
          <a:xfrm>
            <a:off x="877583" y="5379155"/>
            <a:ext cx="17195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Qta. Lago Laranjal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44723" y="6126288"/>
            <a:ext cx="13102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Qta. Lago Sul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3156147" y="2177385"/>
            <a:ext cx="5820916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241259" y="2204864"/>
            <a:ext cx="3562989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400" dirty="0">
                <a:latin typeface="Myriad Pro" pitchFamily="34" charset="0"/>
              </a:rPr>
              <a:t>Abrazado por el emblemático puerto deportivo y por la playa en concesión, el Tivoli Marina </a:t>
            </a:r>
            <a:r>
              <a:rPr lang="es-ES" sz="1400" dirty="0" err="1">
                <a:latin typeface="Myriad Pro" pitchFamily="34" charset="0"/>
              </a:rPr>
              <a:t>Vilamoura</a:t>
            </a:r>
            <a:r>
              <a:rPr lang="es-ES" sz="1400" dirty="0">
                <a:latin typeface="Myriad Pro" pitchFamily="34" charset="0"/>
              </a:rPr>
              <a:t> </a:t>
            </a:r>
            <a:r>
              <a:rPr lang="es-ES" sz="1400" dirty="0" smtClean="0">
                <a:latin typeface="Myriad Pro" pitchFamily="34" charset="0"/>
              </a:rPr>
              <a:t>representa el </a:t>
            </a:r>
            <a:r>
              <a:rPr lang="es-ES" sz="1400" dirty="0">
                <a:latin typeface="Myriad Pro" pitchFamily="34" charset="0"/>
              </a:rPr>
              <a:t>turismo de lujo del Algarve. Escenario de grandiosos eventos, reuniones importantes y presentación de productos, el centro de congresos de este hotel de 5 estrellas en Vilamoura tiene capacidad para 120 personas. La intensa vida social y nocturna de Vilamoura atrae al lugar a personalidades de todo tipo que </a:t>
            </a:r>
            <a:r>
              <a:rPr lang="es-ES" sz="1400" dirty="0" smtClean="0">
                <a:latin typeface="Myriad Pro" pitchFamily="34" charset="0"/>
              </a:rPr>
              <a:t>disfrutan </a:t>
            </a:r>
            <a:r>
              <a:rPr lang="es-ES" sz="1400" dirty="0">
                <a:latin typeface="Myriad Pro" pitchFamily="34" charset="0"/>
              </a:rPr>
              <a:t>de vacaciones y fines de semana de completo ocio, en </a:t>
            </a:r>
            <a:r>
              <a:rPr lang="es-ES" sz="1400" dirty="0" smtClean="0">
                <a:latin typeface="Myriad Pro" pitchFamily="34" charset="0"/>
              </a:rPr>
              <a:t>los que </a:t>
            </a:r>
            <a:r>
              <a:rPr lang="es-ES" sz="1400" dirty="0">
                <a:latin typeface="Myriad Pro" pitchFamily="34" charset="0"/>
              </a:rPr>
              <a:t>no faltan las compras, el casino y el golf. En los jardines de este complejo turístico los clientes podrán entregarse a los cuidados del Angsana Spa para disfrutar de una amplia gama de tratamientos revitalizantes </a:t>
            </a:r>
            <a:r>
              <a:rPr lang="es-ES" sz="1400" dirty="0" smtClean="0">
                <a:latin typeface="Myriad Pro" pitchFamily="34" charset="0"/>
              </a:rPr>
              <a:t>siguiendo la </a:t>
            </a:r>
            <a:r>
              <a:rPr lang="es-ES" sz="1400" dirty="0">
                <a:latin typeface="Myriad Pro" pitchFamily="34" charset="0"/>
              </a:rPr>
              <a:t>mejor tradición oriental y saborear deliciosos manjares en los restaurantes y bares del hotel.</a:t>
            </a:r>
            <a:endParaRPr lang="es-ES" sz="1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54" y="3689551"/>
            <a:ext cx="2033348" cy="15250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00" y="2375028"/>
            <a:ext cx="1165871" cy="1220522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6719137" y="5364624"/>
            <a:ext cx="2274982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s-ES" sz="1100" b="1" dirty="0">
                <a:latin typeface="Myriad Pro" pitchFamily="34" charset="0"/>
              </a:rPr>
              <a:t>Tivoli Marina Vilamoura</a:t>
            </a:r>
            <a:r>
              <a:t/>
            </a:r>
            <a:br/>
            <a:r>
              <a:rPr lang="es-ES" sz="1100" dirty="0">
                <a:latin typeface="Myriad Pro" pitchFamily="34" charset="0"/>
              </a:rPr>
              <a:t>Marina de Vilamoura </a:t>
            </a:r>
            <a:r>
              <a:t/>
            </a:r>
            <a:br/>
            <a:r>
              <a:rPr lang="es-ES" sz="1100" dirty="0">
                <a:latin typeface="Myriad Pro" pitchFamily="34" charset="0"/>
              </a:rPr>
              <a:t>8125 - 901 Vilamoura, Portugal</a:t>
            </a:r>
            <a:r>
              <a:t/>
            </a:r>
            <a:br/>
            <a:r>
              <a:rPr lang="es-ES" sz="1100" dirty="0">
                <a:latin typeface="Myriad Pro" pitchFamily="34" charset="0"/>
              </a:rPr>
              <a:t>GPS: N 37º04'25.80" W 08º07'12.91" </a:t>
            </a:r>
            <a:r>
              <a:t/>
            </a:r>
            <a:br/>
            <a:r>
              <a:rPr lang="es-ES" sz="1100" dirty="0">
                <a:latin typeface="Myriad Pro" pitchFamily="34" charset="0"/>
              </a:rPr>
              <a:t> </a:t>
            </a:r>
            <a:endParaRPr lang="es-ES" sz="110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6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4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1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1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1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 animBg="1"/>
      <p:bldP spid="2" grpId="0" build="allAtOnce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" y="2152925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2921851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3678818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8" y="4445637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214563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971530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1" y="2350661"/>
            <a:ext cx="502643" cy="22698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3062405"/>
            <a:ext cx="447235" cy="36696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9" y="3678818"/>
            <a:ext cx="556631" cy="55663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" y="4511047"/>
            <a:ext cx="517249" cy="51724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4" y="5359486"/>
            <a:ext cx="489992" cy="3582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6077638"/>
            <a:ext cx="449369" cy="435854"/>
          </a:xfrm>
          <a:prstGeom prst="rect">
            <a:avLst/>
          </a:prstGeom>
        </p:spPr>
      </p:pic>
      <p:sp>
        <p:nvSpPr>
          <p:cNvPr id="31" name="Rectângulo 30">
            <a:hlinkClick r:id="rId12" action="ppaction://hlinksldjump"/>
          </p:cNvPr>
          <p:cNvSpPr/>
          <p:nvPr/>
        </p:nvSpPr>
        <p:spPr>
          <a:xfrm>
            <a:off x="803206" y="2363591"/>
            <a:ext cx="12663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Tivoli Marina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2" name="Rectângulo 31"/>
          <p:cNvSpPr/>
          <p:nvPr/>
        </p:nvSpPr>
        <p:spPr>
          <a:xfrm>
            <a:off x="825180" y="3118313"/>
            <a:ext cx="17661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Vila Galé Ampalius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3" name="Rectângulo 32">
            <a:hlinkClick r:id="rId13" action="ppaction://hlinksldjump"/>
          </p:cNvPr>
          <p:cNvSpPr/>
          <p:nvPr/>
        </p:nvSpPr>
        <p:spPr>
          <a:xfrm>
            <a:off x="834578" y="3889484"/>
            <a:ext cx="20017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Oceânico Millennium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4" name="Rectângulo 33">
            <a:hlinkClick r:id="rId14" action="ppaction://hlinksldjump"/>
          </p:cNvPr>
          <p:cNvSpPr/>
          <p:nvPr/>
        </p:nvSpPr>
        <p:spPr>
          <a:xfrm>
            <a:off x="834578" y="4600395"/>
            <a:ext cx="19681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Oceânico Old</a:t>
            </a:r>
            <a:r>
              <a:rPr lang="es-ES" dirty="0" smtClean="0"/>
              <a:t> </a:t>
            </a:r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Course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5" name="Rectângulo 34">
            <a:hlinkClick r:id="rId15" action="ppaction://hlinksldjump"/>
          </p:cNvPr>
          <p:cNvSpPr/>
          <p:nvPr/>
        </p:nvSpPr>
        <p:spPr>
          <a:xfrm>
            <a:off x="857161" y="5379155"/>
            <a:ext cx="17195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Qta. Lago Laranjal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24301" y="6126288"/>
            <a:ext cx="13102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Qta. Lago Sul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3156147" y="2177385"/>
            <a:ext cx="5820916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3347864" y="2368145"/>
            <a:ext cx="2592287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200" dirty="0">
                <a:latin typeface="Myriad Pro" pitchFamily="34" charset="0"/>
              </a:rPr>
              <a:t>El Hotel Vila Galé Ampalius, en Vilamoura, está situado en un </a:t>
            </a:r>
            <a:r>
              <a:rPr lang="es-ES" sz="1200" dirty="0" smtClean="0">
                <a:latin typeface="Myriad Pro" pitchFamily="34" charset="0"/>
              </a:rPr>
              <a:t>lugar ideal para el turismo </a:t>
            </a:r>
            <a:r>
              <a:rPr lang="es-ES" sz="1200" dirty="0">
                <a:latin typeface="Myriad Pro" pitchFamily="34" charset="0"/>
              </a:rPr>
              <a:t>del Algarve, a 10 pasos sobre la playa de Marina.</a:t>
            </a:r>
          </a:p>
          <a:p>
            <a:pPr algn="just"/>
            <a:r>
              <a:rPr lang="es-ES" sz="1200" dirty="0" smtClean="0">
                <a:latin typeface="Myriad Pro" pitchFamily="34" charset="0"/>
              </a:rPr>
              <a:t>Su ubicación privilegiada lo sitúa al lado del casino de Vilamoura, un dinamizador del turismo del Algarve, y a pocos metros del famoso puerto deportivo de Vilamoura. Los amantes del golf podrán elegir diversos campos.</a:t>
            </a:r>
          </a:p>
          <a:p>
            <a:pPr algn="just"/>
            <a:endParaRPr lang="es-ES" sz="1200" dirty="0">
              <a:latin typeface="Myriad Pro" pitchFamily="34" charset="0"/>
            </a:endParaRPr>
          </a:p>
          <a:p>
            <a:pPr algn="just"/>
            <a:r>
              <a:rPr lang="es-ES" sz="1200" dirty="0">
                <a:latin typeface="Myriad Pro" pitchFamily="34" charset="0"/>
              </a:rPr>
              <a:t>Este hotel, en Vilamoura, es el escenario ideal para conocer uno de los más inolvidables destinos turísticos del Algarve, conocido por su tono verde y su animación permanente. No se pierda el Clube da Saúde (club de la salud), que reserva para usted tratamientos, masajes y propuestas diversas para que consiga relajarse totalmente.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90" y="3763471"/>
            <a:ext cx="2669742" cy="195039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05" y="2350661"/>
            <a:ext cx="2677727" cy="1338540"/>
          </a:xfrm>
          <a:prstGeom prst="rect">
            <a:avLst/>
          </a:prstGeom>
        </p:spPr>
      </p:pic>
      <p:sp>
        <p:nvSpPr>
          <p:cNvPr id="38" name="Rectângulo 37"/>
          <p:cNvSpPr/>
          <p:nvPr/>
        </p:nvSpPr>
        <p:spPr>
          <a:xfrm>
            <a:off x="6142924" y="5770875"/>
            <a:ext cx="1952779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s-ES" sz="1100" b="1" dirty="0" smtClean="0">
                <a:latin typeface="Myriad Pro" pitchFamily="34" charset="0"/>
              </a:rPr>
              <a:t>Vila Galé Ampalius</a:t>
            </a:r>
          </a:p>
          <a:p>
            <a:pPr algn="just"/>
            <a:r>
              <a:rPr lang="es-ES" sz="1100" dirty="0" smtClean="0">
                <a:latin typeface="Myriad Pro" pitchFamily="34" charset="0"/>
              </a:rPr>
              <a:t>Alameda Praia da Marina</a:t>
            </a:r>
          </a:p>
          <a:p>
            <a:pPr algn="just"/>
            <a:r>
              <a:rPr lang="es-ES" sz="1100" dirty="0" smtClean="0">
                <a:latin typeface="Myriad Pro" pitchFamily="34" charset="0"/>
              </a:rPr>
              <a:t>8125 - 408 Vilamoura,Portugal</a:t>
            </a:r>
            <a:endParaRPr lang="es-ES" sz="1100" dirty="0">
              <a:latin typeface="Myriad Pro" pitchFamily="34" charset="0"/>
            </a:endParaRPr>
          </a:p>
          <a:p>
            <a:pPr algn="just"/>
            <a:r>
              <a:t/>
            </a:r>
            <a:br/>
            <a:r>
              <a:rPr lang="es-ES" sz="1100" dirty="0">
                <a:latin typeface="Myriad Pro" pitchFamily="34" charset="0"/>
              </a:rPr>
              <a:t> </a:t>
            </a:r>
            <a:endParaRPr lang="es-ES" sz="1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2" name="Heartla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4550814" y="710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2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2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24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32" grpId="0"/>
      <p:bldP spid="32" grpId="1"/>
      <p:bldP spid="33" grpId="0"/>
      <p:bldP spid="34" grpId="0"/>
      <p:bldP spid="35" grpId="0"/>
      <p:bldP spid="36" grpId="0"/>
      <p:bldP spid="37" grpId="0" animBg="1"/>
      <p:bldP spid="6" grpId="0"/>
      <p:bldP spid="6" grpId="1"/>
      <p:bldP spid="38" grpId="0"/>
      <p:bldP spid="3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" y="2152925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2921851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3678818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8" y="4445637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214563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971530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1" y="2350661"/>
            <a:ext cx="502643" cy="22698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3062405"/>
            <a:ext cx="447235" cy="36696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9" y="3678818"/>
            <a:ext cx="556631" cy="55663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" y="4511047"/>
            <a:ext cx="517249" cy="51724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4" y="5359486"/>
            <a:ext cx="489992" cy="3582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6077638"/>
            <a:ext cx="449369" cy="435854"/>
          </a:xfrm>
          <a:prstGeom prst="rect">
            <a:avLst/>
          </a:prstGeom>
        </p:spPr>
      </p:pic>
      <p:sp>
        <p:nvSpPr>
          <p:cNvPr id="31" name="Rectângulo 30">
            <a:hlinkClick r:id="rId10" action="ppaction://hlinksldjump"/>
          </p:cNvPr>
          <p:cNvSpPr/>
          <p:nvPr/>
        </p:nvSpPr>
        <p:spPr>
          <a:xfrm>
            <a:off x="823628" y="2307683"/>
            <a:ext cx="12663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Tivoli Marina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Rectângulo 31">
            <a:hlinkClick r:id="rId11" action="ppaction://hlinksldjump"/>
          </p:cNvPr>
          <p:cNvSpPr/>
          <p:nvPr/>
        </p:nvSpPr>
        <p:spPr>
          <a:xfrm>
            <a:off x="845602" y="3062405"/>
            <a:ext cx="17299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Vila Galé Ampalius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Rectângulo 32"/>
          <p:cNvSpPr/>
          <p:nvPr/>
        </p:nvSpPr>
        <p:spPr>
          <a:xfrm>
            <a:off x="855000" y="3833576"/>
            <a:ext cx="195104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Oceânico Millennium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855000" y="4600395"/>
            <a:ext cx="19154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Oceânico Old</a:t>
            </a:r>
            <a:r>
              <a:rPr lang="es-ES" dirty="0" smtClean="0"/>
              <a:t> </a:t>
            </a:r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Course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Rectângulo 34">
            <a:hlinkClick r:id="rId12" action="ppaction://hlinksldjump"/>
          </p:cNvPr>
          <p:cNvSpPr/>
          <p:nvPr/>
        </p:nvSpPr>
        <p:spPr>
          <a:xfrm>
            <a:off x="877583" y="5379155"/>
            <a:ext cx="167052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Qta. Lago Laranjal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44723" y="6126288"/>
            <a:ext cx="12675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Qta. Lago Sul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3156147" y="2177385"/>
            <a:ext cx="5820916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419873" y="2522729"/>
            <a:ext cx="52565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fontAlgn="base"/>
            <a:r>
              <a:rPr lang="es-ES" sz="1200" dirty="0" smtClean="0"/>
              <a:t>El proyecto del Oceânico Millennium Golf Course es obra del arquitecto inglés Martin Hawtree y el campo fue inaugurado en mayo de 2000.</a:t>
            </a:r>
          </a:p>
          <a:p>
            <a:pPr algn="just" fontAlgn="base"/>
            <a:r>
              <a:rPr lang="es-ES" sz="1200" dirty="0"/>
              <a:t>La </a:t>
            </a:r>
            <a:r>
              <a:rPr lang="es-ES" sz="1200" dirty="0" smtClean="0"/>
              <a:t>cuidada planificación que </a:t>
            </a:r>
            <a:r>
              <a:rPr lang="es-ES" sz="1200" dirty="0"/>
              <a:t>precedió a su </a:t>
            </a:r>
            <a:r>
              <a:rPr lang="es-ES" sz="1200" dirty="0" smtClean="0"/>
              <a:t>diseño hace </a:t>
            </a:r>
            <a:r>
              <a:rPr lang="es-ES" sz="1200" dirty="0"/>
              <a:t>de él uno de los campos más atractivos en su construcción, hasta la fecha, en Portugal.</a:t>
            </a:r>
          </a:p>
          <a:p>
            <a:pPr algn="just" fontAlgn="base"/>
            <a:r>
              <a:rPr lang="es-ES" sz="1200" dirty="0"/>
              <a:t>Intengrado en un </a:t>
            </a:r>
            <a:r>
              <a:rPr lang="es-ES" sz="1200" dirty="0" smtClean="0"/>
              <a:t>entorno de </a:t>
            </a:r>
            <a:r>
              <a:rPr lang="es-ES" sz="1200" dirty="0"/>
              <a:t>gran belleza, el recorrido serpentea entre los pinos y el campo en estado puro, proporcionando a los jugadores un constante desafío.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2853"/>
            <a:ext cx="5256584" cy="207478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2853"/>
            <a:ext cx="5256584" cy="20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8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7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1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1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 animBg="1"/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" y="2152925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2921851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3678818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8" y="4445637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214563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971530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1" y="2350661"/>
            <a:ext cx="502643" cy="22698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3062405"/>
            <a:ext cx="447235" cy="36696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9" y="3678818"/>
            <a:ext cx="556631" cy="55663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" y="4511047"/>
            <a:ext cx="517249" cy="51724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4" y="5359486"/>
            <a:ext cx="489992" cy="3582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6077638"/>
            <a:ext cx="449369" cy="435854"/>
          </a:xfrm>
          <a:prstGeom prst="rect">
            <a:avLst/>
          </a:prstGeom>
        </p:spPr>
      </p:pic>
      <p:sp>
        <p:nvSpPr>
          <p:cNvPr id="31" name="Rectângulo 30">
            <a:hlinkClick r:id="rId10" action="ppaction://hlinksldjump"/>
          </p:cNvPr>
          <p:cNvSpPr/>
          <p:nvPr/>
        </p:nvSpPr>
        <p:spPr>
          <a:xfrm>
            <a:off x="823628" y="2307683"/>
            <a:ext cx="12663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Tivoli Marina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Rectângulo 31">
            <a:hlinkClick r:id="rId11" action="ppaction://hlinksldjump"/>
          </p:cNvPr>
          <p:cNvSpPr/>
          <p:nvPr/>
        </p:nvSpPr>
        <p:spPr>
          <a:xfrm>
            <a:off x="845602" y="3062405"/>
            <a:ext cx="17299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Vila Galé Ampalius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Rectângulo 32">
            <a:hlinkClick r:id="rId12" action="ppaction://hlinksldjump"/>
          </p:cNvPr>
          <p:cNvSpPr/>
          <p:nvPr/>
        </p:nvSpPr>
        <p:spPr>
          <a:xfrm>
            <a:off x="855000" y="3833576"/>
            <a:ext cx="195104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Oceânico Millennium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855000" y="4600395"/>
            <a:ext cx="19154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Oceânico Old</a:t>
            </a:r>
            <a:r>
              <a:rPr lang="es-ES" dirty="0" smtClean="0"/>
              <a:t> </a:t>
            </a:r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Course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Rectângulo 34">
            <a:hlinkClick r:id="rId13" action="ppaction://hlinksldjump"/>
          </p:cNvPr>
          <p:cNvSpPr/>
          <p:nvPr/>
        </p:nvSpPr>
        <p:spPr>
          <a:xfrm>
            <a:off x="877583" y="5379155"/>
            <a:ext cx="167052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Qta. Lago Laranjal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44723" y="6126288"/>
            <a:ext cx="126759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Qta. Lago Sul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3156147" y="2177385"/>
            <a:ext cx="5820916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200" dirty="0">
              <a:solidFill>
                <a:schemeClr val="tx1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442115" y="2319927"/>
            <a:ext cx="52489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fontAlgn="base"/>
            <a:r>
              <a:rPr lang="es-ES" sz="1200" dirty="0" smtClean="0"/>
              <a:t>El Oceânico Old Course fue diseñado por el arquitecto de golf inglés Frank Pennink.</a:t>
            </a:r>
            <a:r>
              <a:rPr lang="es-ES" sz="1200" dirty="0"/>
              <a:t> Inaugurado en 1969, sufrió importantes obras de remodelación, que incluyeron varias mejoras y la construcción de un nuevo club en 1996.</a:t>
            </a:r>
          </a:p>
          <a:p>
            <a:pPr algn="just" fontAlgn="base"/>
            <a:r>
              <a:rPr lang="es-ES" sz="1200" dirty="0"/>
              <a:t>Es, sin duda, uno de los recorridos portugueses más conocidos internacionalmente, especialmente debido a la excepcional integración de su trazado en el paisaje, formado mayoritariamente por pinos, y al correcto aprovechamiento de la topografía del terreno.</a:t>
            </a:r>
          </a:p>
          <a:p>
            <a:pPr algn="just" fontAlgn="base"/>
            <a:r>
              <a:rPr lang="es-ES" sz="1200" dirty="0" smtClean="0"/>
              <a:t>El Oceânico Old Course permanece, para siempre, en la memoria de todos los jugadores que allí han participado.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82" y="4214122"/>
            <a:ext cx="5167213" cy="19915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82" y="4214122"/>
            <a:ext cx="5167213" cy="19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9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1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 animBg="1"/>
      <p:bldP spid="2" grpId="0"/>
      <p:bldP spid="2" grpId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" y="2152925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2921851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3678818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8" y="4445637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214563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971530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1" y="2350661"/>
            <a:ext cx="502643" cy="22698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3062405"/>
            <a:ext cx="447235" cy="36696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9" y="3678818"/>
            <a:ext cx="556631" cy="55663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" y="4511047"/>
            <a:ext cx="517249" cy="51724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4" y="5359486"/>
            <a:ext cx="489992" cy="3582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6077638"/>
            <a:ext cx="449369" cy="435854"/>
          </a:xfrm>
          <a:prstGeom prst="rect">
            <a:avLst/>
          </a:prstGeom>
        </p:spPr>
      </p:pic>
      <p:sp>
        <p:nvSpPr>
          <p:cNvPr id="31" name="Rectângulo 30">
            <a:hlinkClick r:id="rId10" action="ppaction://hlinksldjump"/>
          </p:cNvPr>
          <p:cNvSpPr/>
          <p:nvPr/>
        </p:nvSpPr>
        <p:spPr>
          <a:xfrm>
            <a:off x="823628" y="2307683"/>
            <a:ext cx="12663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Tivoli Marina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2" name="Rectângulo 31">
            <a:hlinkClick r:id="rId11" action="ppaction://hlinksldjump"/>
          </p:cNvPr>
          <p:cNvSpPr/>
          <p:nvPr/>
        </p:nvSpPr>
        <p:spPr>
          <a:xfrm>
            <a:off x="845602" y="3062405"/>
            <a:ext cx="17661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Vila Galé Ampalius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3" name="Rectângulo 32">
            <a:hlinkClick r:id="rId12" action="ppaction://hlinksldjump"/>
          </p:cNvPr>
          <p:cNvSpPr/>
          <p:nvPr/>
        </p:nvSpPr>
        <p:spPr>
          <a:xfrm>
            <a:off x="855000" y="3833576"/>
            <a:ext cx="20017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Oceânico Millennium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4" name="Rectângulo 33">
            <a:hlinkClick r:id="rId13" action="ppaction://hlinksldjump"/>
          </p:cNvPr>
          <p:cNvSpPr/>
          <p:nvPr/>
        </p:nvSpPr>
        <p:spPr>
          <a:xfrm>
            <a:off x="855000" y="4600395"/>
            <a:ext cx="19681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Oceânico Old</a:t>
            </a:r>
            <a:r>
              <a:rPr lang="es-ES" dirty="0" smtClean="0"/>
              <a:t> </a:t>
            </a:r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Course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877583" y="5379155"/>
            <a:ext cx="17195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Qta. Lago Laranjal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44723" y="6126288"/>
            <a:ext cx="13102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Qta. Lago Sul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3156147" y="2177385"/>
            <a:ext cx="5820916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2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21" y="3630764"/>
            <a:ext cx="5201577" cy="2925887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3465816" y="2382815"/>
            <a:ext cx="52015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200" b="0" cap="none" spc="0" dirty="0" smtClean="0">
                <a:ln w="18415" cmpd="sng">
                  <a:noFill/>
                  <a:prstDash val="solid"/>
                </a:ln>
              </a:rPr>
              <a:t>Elegido mejor campo de golf de Portugal en 2011 por Publituris, este increíble par 72 fue inaugurado en 2009 como la joya del Algarve. </a:t>
            </a:r>
          </a:p>
          <a:p>
            <a:pPr algn="just"/>
            <a:r>
              <a:rPr lang="es-ES" sz="1200" dirty="0" smtClean="0">
                <a:ln w="18415" cmpd="sng">
                  <a:noFill/>
                  <a:prstDash val="solid"/>
                </a:ln>
              </a:rPr>
              <a:t>Fairways marcados por la ondulación natural del terreno son interrumpidos por los dramáticos bunkers y lagos, rodeados de naranjos, aguacates y pinos.</a:t>
            </a:r>
          </a:p>
          <a:p>
            <a:pPr algn="just"/>
            <a:r>
              <a:rPr lang="es-ES" sz="1200" b="0" cap="none" spc="0" dirty="0" smtClean="0">
                <a:ln w="18415" cmpd="sng">
                  <a:noFill/>
                  <a:prstDash val="solid"/>
                </a:ln>
              </a:rPr>
              <a:t>Con un total de 6.480 metros, el recorrido exige concentración y pericia, y recompensa al jugador con una experiencia de golf al más alto nivel.</a:t>
            </a:r>
            <a:endParaRPr lang="es-ES" sz="1200" b="0" cap="none" spc="0" dirty="0">
              <a:ln w="18415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783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mph" presetSubtype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 rctx="PPT">
                                        <p:cTn id="37" dur="58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5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5" grpId="1"/>
      <p:bldP spid="36" grpId="0"/>
      <p:bldP spid="37" grpId="0" animBg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5" y="2152925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2921851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" y="3678818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8" y="4445637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214563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4" y="5971530"/>
            <a:ext cx="648071" cy="648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1" y="2350661"/>
            <a:ext cx="502643" cy="226982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3062405"/>
            <a:ext cx="447235" cy="36696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9" y="3678818"/>
            <a:ext cx="556631" cy="55663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" y="4511047"/>
            <a:ext cx="517249" cy="517249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4" y="5359486"/>
            <a:ext cx="489992" cy="35822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8" y="6077638"/>
            <a:ext cx="449369" cy="435854"/>
          </a:xfrm>
          <a:prstGeom prst="rect">
            <a:avLst/>
          </a:prstGeom>
        </p:spPr>
      </p:pic>
      <p:sp>
        <p:nvSpPr>
          <p:cNvPr id="31" name="Rectângulo 30">
            <a:hlinkClick r:id="rId12" action="ppaction://hlinksldjump"/>
          </p:cNvPr>
          <p:cNvSpPr/>
          <p:nvPr/>
        </p:nvSpPr>
        <p:spPr>
          <a:xfrm>
            <a:off x="788042" y="2307683"/>
            <a:ext cx="12663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Tivoli Marina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2" name="Rectângulo 31">
            <a:hlinkClick r:id="rId13" action="ppaction://hlinksldjump"/>
          </p:cNvPr>
          <p:cNvSpPr/>
          <p:nvPr/>
        </p:nvSpPr>
        <p:spPr>
          <a:xfrm>
            <a:off x="810016" y="3062405"/>
            <a:ext cx="17661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Vila Galé Ampalius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3" name="Rectângulo 32">
            <a:hlinkClick r:id="rId14" action="ppaction://hlinksldjump"/>
          </p:cNvPr>
          <p:cNvSpPr/>
          <p:nvPr/>
        </p:nvSpPr>
        <p:spPr>
          <a:xfrm>
            <a:off x="819414" y="3833576"/>
            <a:ext cx="200170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Oceânico Millennium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4" name="Rectângulo 33">
            <a:hlinkClick r:id="rId15" action="ppaction://hlinksldjump"/>
          </p:cNvPr>
          <p:cNvSpPr/>
          <p:nvPr/>
        </p:nvSpPr>
        <p:spPr>
          <a:xfrm>
            <a:off x="855000" y="4600395"/>
            <a:ext cx="19681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Oceânico Old</a:t>
            </a:r>
            <a:r>
              <a:rPr lang="es-ES" dirty="0" smtClean="0"/>
              <a:t> </a:t>
            </a:r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Course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5" name="Rectângulo 34"/>
          <p:cNvSpPr/>
          <p:nvPr/>
        </p:nvSpPr>
        <p:spPr>
          <a:xfrm>
            <a:off x="877583" y="5379155"/>
            <a:ext cx="17195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Qta. Lago Laranjal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844723" y="6126288"/>
            <a:ext cx="13102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Qta. Lago Sul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7" name="Rectângulo arredondado 36"/>
          <p:cNvSpPr/>
          <p:nvPr/>
        </p:nvSpPr>
        <p:spPr>
          <a:xfrm>
            <a:off x="3156147" y="2177385"/>
            <a:ext cx="5820916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2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27396"/>
            <a:ext cx="5031158" cy="2081858"/>
          </a:xfrm>
          <a:prstGeom prst="rect">
            <a:avLst/>
          </a:prstGeom>
        </p:spPr>
      </p:pic>
      <p:sp>
        <p:nvSpPr>
          <p:cNvPr id="40" name="Rectângulo 39"/>
          <p:cNvSpPr/>
          <p:nvPr/>
        </p:nvSpPr>
        <p:spPr>
          <a:xfrm>
            <a:off x="3419872" y="2350661"/>
            <a:ext cx="54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200" dirty="0">
                <a:latin typeface="Myriad Pro" pitchFamily="34" charset="0"/>
              </a:rPr>
              <a:t>La</a:t>
            </a:r>
            <a:r>
              <a:rPr lang="es-ES" sz="1200" i="1" dirty="0">
                <a:latin typeface="Myriad Pro" pitchFamily="34" charset="0"/>
              </a:rPr>
              <a:t> joya de la corona</a:t>
            </a:r>
            <a:r>
              <a:rPr lang="es-ES" sz="1200" dirty="0">
                <a:latin typeface="Myriad Pro" pitchFamily="34" charset="0"/>
              </a:rPr>
              <a:t> de Quinta do Lago, el Sul, </a:t>
            </a:r>
            <a:r>
              <a:rPr lang="es-ES" sz="1200" dirty="0" smtClean="0">
                <a:latin typeface="Myriad Pro" pitchFamily="34" charset="0"/>
              </a:rPr>
              <a:t>ha recibido al </a:t>
            </a:r>
            <a:r>
              <a:rPr lang="es-ES" sz="1200" dirty="0">
                <a:latin typeface="Myriad Pro" pitchFamily="34" charset="0"/>
              </a:rPr>
              <a:t>Open de Portugal nada menos que en ocho ocasiones. Diseñado por </a:t>
            </a:r>
            <a:r>
              <a:rPr lang="es-ES" sz="1200" i="1" dirty="0">
                <a:latin typeface="Myriad Pro" pitchFamily="34" charset="0"/>
              </a:rPr>
              <a:t>William Mitchell</a:t>
            </a:r>
            <a:r>
              <a:rPr lang="es-ES" sz="1200" dirty="0">
                <a:latin typeface="Myriad Pro" pitchFamily="34" charset="0"/>
              </a:rPr>
              <a:t> en 1974, este par 72 trajo a Portugal una calidad de golf hasta entonces desconocida. Los greens, bunkers y tees al estilo americano rápidamente ganaron reputación y el recorrido fue reconocido como uno de los más importantes campos de golf de Europa, y actualmente aún es el campo favorito de muchos jugadores del </a:t>
            </a:r>
            <a:r>
              <a:rPr lang="es-ES" sz="1200" i="1" dirty="0">
                <a:latin typeface="Myriad Pro" pitchFamily="34" charset="0"/>
              </a:rPr>
              <a:t>Tour</a:t>
            </a:r>
            <a:r>
              <a:rPr lang="es-ES" sz="1200" dirty="0">
                <a:latin typeface="Myriad Pro" pitchFamily="34" charset="0"/>
              </a:rPr>
              <a:t> europeo. </a:t>
            </a:r>
          </a:p>
          <a:p>
            <a:pPr algn="just"/>
            <a:r>
              <a:rPr lang="es-ES" sz="1200" dirty="0">
                <a:latin typeface="Myriad Pro" pitchFamily="34" charset="0"/>
              </a:rPr>
              <a:t>Con vistas al Parque Natural de Ria Formosa, Quinta do Lago Sul se extiende sobre 6.500 metros entre lagos, pinos y flores salvajes.</a:t>
            </a:r>
          </a:p>
        </p:txBody>
      </p:sp>
      <p:pic>
        <p:nvPicPr>
          <p:cNvPr id="2" name="Heartla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355976" y="7173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1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6" grpId="1"/>
      <p:bldP spid="37" grpId="0" animBg="1"/>
      <p:bldP spid="40" grpId="1"/>
      <p:bldP spid="4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65657"/>
            <a:ext cx="9143999" cy="61653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7"/>
            <a:ext cx="4654744" cy="2376265"/>
          </a:xfrm>
          <a:prstGeom prst="rect">
            <a:avLst/>
          </a:prstGeom>
        </p:spPr>
      </p:pic>
      <p:sp>
        <p:nvSpPr>
          <p:cNvPr id="16" name="Rectângulo 15"/>
          <p:cNvSpPr/>
          <p:nvPr/>
        </p:nvSpPr>
        <p:spPr>
          <a:xfrm>
            <a:off x="280599" y="2996952"/>
            <a:ext cx="52175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Portugal, Algarve 9 - 16 Nov 2013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90217" y="5867213"/>
            <a:ext cx="51332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www.clubetap.com/36open.html</a:t>
            </a:r>
            <a:endParaRPr lang="es-ES" sz="2800" b="0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15" y="5399647"/>
            <a:ext cx="3907283" cy="14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0" y="4423582"/>
            <a:ext cx="9144000" cy="2443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/>
              <a:t>Parece que esta difícil recebermos a tal apresentação em espanhol.</a:t>
            </a:r>
          </a:p>
        </p:txBody>
      </p:sp>
      <p:sp>
        <p:nvSpPr>
          <p:cNvPr id="2" name="Rectângulo 1"/>
          <p:cNvSpPr/>
          <p:nvPr/>
        </p:nvSpPr>
        <p:spPr>
          <a:xfrm>
            <a:off x="0" y="836712"/>
            <a:ext cx="7380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Gracias por la atención prestada.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1907704" y="1556792"/>
            <a:ext cx="72362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L</a:t>
            </a:r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e esperamos en el Algarve.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88893"/>
            <a:ext cx="2160240" cy="21125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66762"/>
            <a:ext cx="1556792" cy="1556792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2555776" y="4005064"/>
            <a:ext cx="640871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14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CLUBE TAP PORTUGAL &amp; TAP </a:t>
            </a:r>
            <a:r>
              <a:rPr lang="es-ES" sz="14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PORTUGAL</a:t>
            </a:r>
            <a:r>
              <a:rPr lang="es-ES" sz="14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Todos los derechos reservados</a:t>
            </a:r>
            <a:endParaRPr lang="es-ES" sz="14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2" y="4588893"/>
            <a:ext cx="2676525" cy="154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6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1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" grpId="1"/>
      <p:bldP spid="3" grpId="0"/>
      <p:bldP spid="3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323528" y="2209347"/>
            <a:ext cx="86409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  <a:latin typeface="Myriad Pro" pitchFamily="34" charset="0"/>
              </a:rPr>
              <a:t>El 36.º TAP Open, torneo amateur de golf de TAP Portugal, tendrá lugar en noviembre de 2013, en Vilamoura y Quinta do Lago, en el Algarve, Portugal.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95682"/>
            <a:ext cx="3302237" cy="168423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88414"/>
            <a:ext cx="2290324" cy="20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3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467543" y="2379346"/>
            <a:ext cx="504056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>
                <a:latin typeface="Myriad Pro" pitchFamily="34" charset="0"/>
              </a:rPr>
              <a:t>El lugar fue seleccionado teniendo en cuenta las excepcionales características meteorológicas y medioambientales, asociadas a una gastronomía de excelencia y a la especial hospitalidad, en combinación con los mejores campos de golf de Portugal.</a:t>
            </a:r>
            <a:endParaRPr lang="es-ES" sz="2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80" y="2492896"/>
            <a:ext cx="2632266" cy="148170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75" y="4149080"/>
            <a:ext cx="2619403" cy="19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4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6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115143" y="2492896"/>
            <a:ext cx="633670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Myriad Pro" pitchFamily="34" charset="0"/>
              </a:rPr>
              <a:t>Año tras año, el TAP Open, catalogado como uno de los mejores torneos del género, cuenta con una amplia participación de aficionados </a:t>
            </a:r>
            <a:r>
              <a:rPr lang="es-ES" sz="2800" dirty="0" smtClean="0">
                <a:solidFill>
                  <a:schemeClr val="bg1"/>
                </a:solidFill>
                <a:latin typeface="Myriad Pro" pitchFamily="34" charset="0"/>
              </a:rPr>
              <a:t>al golf</a:t>
            </a:r>
            <a:r>
              <a:rPr lang="es-ES" sz="2800" dirty="0">
                <a:solidFill>
                  <a:schemeClr val="bg1"/>
                </a:solidFill>
                <a:latin typeface="Myriad Pro" pitchFamily="34" charset="0"/>
              </a:rPr>
              <a:t>, procedentes de los cinco continentes.</a:t>
            </a:r>
          </a:p>
          <a:p>
            <a:r>
              <a:rPr lang="es-ES" sz="2800" dirty="0">
                <a:solidFill>
                  <a:schemeClr val="bg1"/>
                </a:solidFill>
                <a:latin typeface="Myriad Pro" pitchFamily="34" charset="0"/>
              </a:rPr>
              <a:t>TAP Portugal, compañía aérea de referencia, </a:t>
            </a:r>
            <a:r>
              <a:rPr lang="es-ES" sz="2800" dirty="0" smtClean="0">
                <a:solidFill>
                  <a:schemeClr val="bg1"/>
                </a:solidFill>
                <a:latin typeface="Myriad Pro" pitchFamily="34" charset="0"/>
              </a:rPr>
              <a:t>ofrece tarifas especiales </a:t>
            </a:r>
            <a:r>
              <a:rPr lang="es-ES" sz="2800" dirty="0">
                <a:solidFill>
                  <a:schemeClr val="bg1"/>
                </a:solidFill>
                <a:latin typeface="Myriad Pro" pitchFamily="34" charset="0"/>
              </a:rPr>
              <a:t>a los golfistas y a sus </a:t>
            </a:r>
            <a:r>
              <a:rPr lang="es-ES" sz="2800" dirty="0" smtClean="0">
                <a:solidFill>
                  <a:schemeClr val="bg1"/>
                </a:solidFill>
                <a:latin typeface="Myriad Pro" pitchFamily="34" charset="0"/>
              </a:rPr>
              <a:t>acompañantes. </a:t>
            </a:r>
            <a:endParaRPr lang="es-ES" sz="2800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85" y="2306981"/>
            <a:ext cx="2400371" cy="13912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33056"/>
            <a:ext cx="2400370" cy="234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231987" y="2151714"/>
            <a:ext cx="5820916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67543" y="2306981"/>
            <a:ext cx="534980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200" dirty="0">
                <a:latin typeface="Myriad Pro" pitchFamily="34" charset="0"/>
              </a:rPr>
              <a:t>Los desplazamientos por tierra recibirán el apoyo de AVIS, que ofrecerá un variado conjunto de automóviles con tarifas excepcionales.</a:t>
            </a:r>
          </a:p>
          <a:p>
            <a:r>
              <a:rPr lang="es-ES" sz="2200" dirty="0">
                <a:latin typeface="Myriad Pro" pitchFamily="34" charset="0"/>
              </a:rPr>
              <a:t>La estancia será en hoteles con servicio e instalaciones de excelencia, situados en el centro de Vilamoura, junto al mar y </a:t>
            </a:r>
            <a:r>
              <a:rPr lang="es-ES" sz="2200" dirty="0" smtClean="0">
                <a:latin typeface="Myriad Pro" pitchFamily="34" charset="0"/>
              </a:rPr>
              <a:t>las </a:t>
            </a:r>
            <a:r>
              <a:rPr lang="es-ES" sz="2200" dirty="0">
                <a:latin typeface="Myriad Pro" pitchFamily="34" charset="0"/>
              </a:rPr>
              <a:t>playas, en las proximidades de los campos de golf. Tanto en los hoteles y sus alrededores como en el casino local podrá encontrar una enorme variedad de servicios y facilidades.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41" y="2306981"/>
            <a:ext cx="2581091" cy="97517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50" y="3497876"/>
            <a:ext cx="1694034" cy="131644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89" y="4814324"/>
            <a:ext cx="1576690" cy="16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ângulo arredondado 38"/>
          <p:cNvSpPr/>
          <p:nvPr/>
        </p:nvSpPr>
        <p:spPr>
          <a:xfrm>
            <a:off x="175049" y="2141939"/>
            <a:ext cx="8793901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600" dirty="0">
              <a:solidFill>
                <a:schemeClr val="accent3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sp>
        <p:nvSpPr>
          <p:cNvPr id="13" name="Rectângulo 12"/>
          <p:cNvSpPr/>
          <p:nvPr/>
        </p:nvSpPr>
        <p:spPr>
          <a:xfrm>
            <a:off x="167246" y="2310501"/>
            <a:ext cx="20996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Tipos de vehículos</a:t>
            </a:r>
            <a:endParaRPr lang="es-ES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73" y="2324996"/>
            <a:ext cx="1445760" cy="546228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3867759" y="2337316"/>
            <a:ext cx="94519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S</a:t>
            </a:r>
            <a:r>
              <a:rPr lang="es-ES" sz="12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imbología: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4798174" y="2308300"/>
            <a:ext cx="3992954" cy="619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80" y="2433387"/>
            <a:ext cx="257175" cy="2381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93" y="2433386"/>
            <a:ext cx="257175" cy="2381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51" y="2337317"/>
            <a:ext cx="180975" cy="3905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1" y="2337316"/>
            <a:ext cx="180975" cy="3905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67" y="2380998"/>
            <a:ext cx="266700" cy="3429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17" y="2380998"/>
            <a:ext cx="266700" cy="3429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76" y="2384942"/>
            <a:ext cx="266700" cy="3429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65" y="2404810"/>
            <a:ext cx="209550" cy="295275"/>
          </a:xfrm>
          <a:prstGeom prst="rect">
            <a:avLst/>
          </a:prstGeom>
        </p:spPr>
      </p:pic>
      <p:sp>
        <p:nvSpPr>
          <p:cNvPr id="19" name="Rectângulo 18"/>
          <p:cNvSpPr/>
          <p:nvPr/>
        </p:nvSpPr>
        <p:spPr>
          <a:xfrm>
            <a:off x="4790064" y="2700085"/>
            <a:ext cx="96725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Transmisión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5920244" y="2700084"/>
            <a:ext cx="68576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Plazas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" name="Rectângulo 20"/>
          <p:cNvSpPr/>
          <p:nvPr/>
        </p:nvSpPr>
        <p:spPr>
          <a:xfrm>
            <a:off x="7084821" y="2700083"/>
            <a:ext cx="58689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Puertas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8011312" y="2678005"/>
            <a:ext cx="73565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Aire acond.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14333" y="2646722"/>
            <a:ext cx="12688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i="1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(Ejemplos)</a:t>
            </a:r>
            <a:endParaRPr lang="es-ES" sz="1400" i="1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874001" y="4772390"/>
            <a:ext cx="369635" cy="35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8" name="Oval 127"/>
          <p:cNvSpPr/>
          <p:nvPr/>
        </p:nvSpPr>
        <p:spPr>
          <a:xfrm>
            <a:off x="3810811" y="4789849"/>
            <a:ext cx="369635" cy="35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9" name="Oval 128"/>
          <p:cNvSpPr/>
          <p:nvPr/>
        </p:nvSpPr>
        <p:spPr>
          <a:xfrm>
            <a:off x="2476766" y="4779768"/>
            <a:ext cx="369635" cy="35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7" name="Oval 136"/>
          <p:cNvSpPr/>
          <p:nvPr/>
        </p:nvSpPr>
        <p:spPr>
          <a:xfrm>
            <a:off x="5338415" y="4811329"/>
            <a:ext cx="369635" cy="35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8" name="Oval 137"/>
          <p:cNvSpPr/>
          <p:nvPr/>
        </p:nvSpPr>
        <p:spPr>
          <a:xfrm>
            <a:off x="1084199" y="4817721"/>
            <a:ext cx="369635" cy="35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9" name="Oval 138"/>
          <p:cNvSpPr/>
          <p:nvPr/>
        </p:nvSpPr>
        <p:spPr>
          <a:xfrm>
            <a:off x="6834757" y="3268698"/>
            <a:ext cx="369635" cy="35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0" name="Oval 139"/>
          <p:cNvSpPr/>
          <p:nvPr/>
        </p:nvSpPr>
        <p:spPr>
          <a:xfrm>
            <a:off x="5361493" y="3268698"/>
            <a:ext cx="369635" cy="35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1" name="Oval 140"/>
          <p:cNvSpPr/>
          <p:nvPr/>
        </p:nvSpPr>
        <p:spPr>
          <a:xfrm>
            <a:off x="3799279" y="3268980"/>
            <a:ext cx="369635" cy="35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2" name="Oval 141"/>
          <p:cNvSpPr/>
          <p:nvPr/>
        </p:nvSpPr>
        <p:spPr>
          <a:xfrm>
            <a:off x="2447437" y="3268980"/>
            <a:ext cx="369635" cy="35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3" name="Oval 142"/>
          <p:cNvSpPr/>
          <p:nvPr/>
        </p:nvSpPr>
        <p:spPr>
          <a:xfrm>
            <a:off x="1116066" y="3268980"/>
            <a:ext cx="369635" cy="350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4" name="Rectângulo arredondado 143"/>
          <p:cNvSpPr/>
          <p:nvPr/>
        </p:nvSpPr>
        <p:spPr>
          <a:xfrm>
            <a:off x="1078811" y="3535421"/>
            <a:ext cx="1311292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5" name="Imagem 1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11" y="3608715"/>
            <a:ext cx="1190625" cy="571500"/>
          </a:xfrm>
          <a:prstGeom prst="rect">
            <a:avLst/>
          </a:prstGeom>
        </p:spPr>
      </p:pic>
      <p:pic>
        <p:nvPicPr>
          <p:cNvPr id="146" name="Imagem 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67" y="4310035"/>
            <a:ext cx="257175" cy="238125"/>
          </a:xfrm>
          <a:prstGeom prst="rect">
            <a:avLst/>
          </a:prstGeom>
        </p:spPr>
      </p:pic>
      <p:pic>
        <p:nvPicPr>
          <p:cNvPr id="147" name="Imagem 1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74" y="4257647"/>
            <a:ext cx="266700" cy="342900"/>
          </a:xfrm>
          <a:prstGeom prst="rect">
            <a:avLst/>
          </a:prstGeom>
        </p:spPr>
      </p:pic>
      <p:pic>
        <p:nvPicPr>
          <p:cNvPr id="148" name="Imagem 1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4" y="4233834"/>
            <a:ext cx="180975" cy="390525"/>
          </a:xfrm>
          <a:prstGeom prst="rect">
            <a:avLst/>
          </a:prstGeom>
        </p:spPr>
      </p:pic>
      <p:sp>
        <p:nvSpPr>
          <p:cNvPr id="149" name="Rectângulo arredondado 148"/>
          <p:cNvSpPr/>
          <p:nvPr/>
        </p:nvSpPr>
        <p:spPr>
          <a:xfrm>
            <a:off x="3771131" y="3561614"/>
            <a:ext cx="1490668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0" name="Rectângulo arredondado 149"/>
          <p:cNvSpPr/>
          <p:nvPr/>
        </p:nvSpPr>
        <p:spPr>
          <a:xfrm>
            <a:off x="2419022" y="3549760"/>
            <a:ext cx="1311292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1" name="Imagem 1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78" y="4314135"/>
            <a:ext cx="257175" cy="238125"/>
          </a:xfrm>
          <a:prstGeom prst="rect">
            <a:avLst/>
          </a:prstGeom>
        </p:spPr>
      </p:pic>
      <p:pic>
        <p:nvPicPr>
          <p:cNvPr id="152" name="Imagem 1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035" y="4237934"/>
            <a:ext cx="180975" cy="390525"/>
          </a:xfrm>
          <a:prstGeom prst="rect">
            <a:avLst/>
          </a:prstGeom>
        </p:spPr>
      </p:pic>
      <p:pic>
        <p:nvPicPr>
          <p:cNvPr id="153" name="Imagem 1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18" y="4271220"/>
            <a:ext cx="266700" cy="342900"/>
          </a:xfrm>
          <a:prstGeom prst="rect">
            <a:avLst/>
          </a:prstGeom>
        </p:spPr>
      </p:pic>
      <p:pic>
        <p:nvPicPr>
          <p:cNvPr id="154" name="Imagem 1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75" y="3667176"/>
            <a:ext cx="1068832" cy="513039"/>
          </a:xfrm>
          <a:prstGeom prst="rect">
            <a:avLst/>
          </a:prstGeom>
        </p:spPr>
      </p:pic>
      <p:pic>
        <p:nvPicPr>
          <p:cNvPr id="155" name="Imagem 1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14" y="3682368"/>
            <a:ext cx="1077310" cy="517109"/>
          </a:xfrm>
          <a:prstGeom prst="rect">
            <a:avLst/>
          </a:prstGeom>
        </p:spPr>
      </p:pic>
      <p:pic>
        <p:nvPicPr>
          <p:cNvPr id="156" name="Imagem 1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39" y="4320472"/>
            <a:ext cx="257175" cy="238125"/>
          </a:xfrm>
          <a:prstGeom prst="rect">
            <a:avLst/>
          </a:prstGeom>
        </p:spPr>
      </p:pic>
      <p:pic>
        <p:nvPicPr>
          <p:cNvPr id="157" name="Imagem 1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74" y="4236000"/>
            <a:ext cx="180975" cy="390525"/>
          </a:xfrm>
          <a:prstGeom prst="rect">
            <a:avLst/>
          </a:prstGeom>
        </p:spPr>
      </p:pic>
      <p:pic>
        <p:nvPicPr>
          <p:cNvPr id="158" name="Imagem 1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29" y="4238741"/>
            <a:ext cx="266700" cy="342900"/>
          </a:xfrm>
          <a:prstGeom prst="rect">
            <a:avLst/>
          </a:prstGeom>
        </p:spPr>
      </p:pic>
      <p:pic>
        <p:nvPicPr>
          <p:cNvPr id="159" name="Imagem 1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4" y="4295271"/>
            <a:ext cx="209550" cy="295275"/>
          </a:xfrm>
          <a:prstGeom prst="rect">
            <a:avLst/>
          </a:prstGeom>
        </p:spPr>
      </p:pic>
      <p:sp>
        <p:nvSpPr>
          <p:cNvPr id="160" name="Rectângulo arredondado 159"/>
          <p:cNvSpPr/>
          <p:nvPr/>
        </p:nvSpPr>
        <p:spPr>
          <a:xfrm>
            <a:off x="5294172" y="3546423"/>
            <a:ext cx="1434111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1" name="Imagem 1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92" y="4329298"/>
            <a:ext cx="257175" cy="238125"/>
          </a:xfrm>
          <a:prstGeom prst="rect">
            <a:avLst/>
          </a:prstGeom>
        </p:spPr>
      </p:pic>
      <p:pic>
        <p:nvPicPr>
          <p:cNvPr id="162" name="Imagem 1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27" y="4233228"/>
            <a:ext cx="180975" cy="390525"/>
          </a:xfrm>
          <a:prstGeom prst="rect">
            <a:avLst/>
          </a:prstGeom>
        </p:spPr>
      </p:pic>
      <p:pic>
        <p:nvPicPr>
          <p:cNvPr id="163" name="Imagem 1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52" y="4247567"/>
            <a:ext cx="266700" cy="342900"/>
          </a:xfrm>
          <a:prstGeom prst="rect">
            <a:avLst/>
          </a:prstGeom>
        </p:spPr>
      </p:pic>
      <p:pic>
        <p:nvPicPr>
          <p:cNvPr id="164" name="Imagem 1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94" y="4300721"/>
            <a:ext cx="209550" cy="295275"/>
          </a:xfrm>
          <a:prstGeom prst="rect">
            <a:avLst/>
          </a:prstGeom>
        </p:spPr>
      </p:pic>
      <p:pic>
        <p:nvPicPr>
          <p:cNvPr id="165" name="Imagem 16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21" y="3659515"/>
            <a:ext cx="1109234" cy="532432"/>
          </a:xfrm>
          <a:prstGeom prst="rect">
            <a:avLst/>
          </a:prstGeom>
        </p:spPr>
      </p:pic>
      <p:sp>
        <p:nvSpPr>
          <p:cNvPr id="166" name="Rectângulo arredondado 165"/>
          <p:cNvSpPr/>
          <p:nvPr/>
        </p:nvSpPr>
        <p:spPr>
          <a:xfrm>
            <a:off x="6768260" y="3549180"/>
            <a:ext cx="1387400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7" name="Imagem 1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88" y="4352034"/>
            <a:ext cx="257175" cy="238125"/>
          </a:xfrm>
          <a:prstGeom prst="rect">
            <a:avLst/>
          </a:prstGeom>
        </p:spPr>
      </p:pic>
      <p:pic>
        <p:nvPicPr>
          <p:cNvPr id="168" name="Imagem 1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71" y="4244271"/>
            <a:ext cx="180975" cy="390525"/>
          </a:xfrm>
          <a:prstGeom prst="rect">
            <a:avLst/>
          </a:prstGeom>
        </p:spPr>
      </p:pic>
      <p:pic>
        <p:nvPicPr>
          <p:cNvPr id="169" name="Imagem 16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61" y="4270303"/>
            <a:ext cx="266700" cy="342900"/>
          </a:xfrm>
          <a:prstGeom prst="rect">
            <a:avLst/>
          </a:prstGeom>
        </p:spPr>
      </p:pic>
      <p:pic>
        <p:nvPicPr>
          <p:cNvPr id="170" name="Imagem 1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32" y="4323457"/>
            <a:ext cx="209550" cy="295275"/>
          </a:xfrm>
          <a:prstGeom prst="rect">
            <a:avLst/>
          </a:prstGeom>
        </p:spPr>
      </p:pic>
      <p:sp>
        <p:nvSpPr>
          <p:cNvPr id="171" name="Rectângulo arredondado 170"/>
          <p:cNvSpPr/>
          <p:nvPr/>
        </p:nvSpPr>
        <p:spPr>
          <a:xfrm>
            <a:off x="995140" y="5097921"/>
            <a:ext cx="1387400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2" name="Rectângulo arredondado 171"/>
          <p:cNvSpPr/>
          <p:nvPr/>
        </p:nvSpPr>
        <p:spPr>
          <a:xfrm>
            <a:off x="5301160" y="5095619"/>
            <a:ext cx="1311292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3" name="Imagem 1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33" y="5906959"/>
            <a:ext cx="257175" cy="238125"/>
          </a:xfrm>
          <a:prstGeom prst="rect">
            <a:avLst/>
          </a:prstGeom>
        </p:spPr>
      </p:pic>
      <p:pic>
        <p:nvPicPr>
          <p:cNvPr id="174" name="Imagem 1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6" y="5799196"/>
            <a:ext cx="180975" cy="390525"/>
          </a:xfrm>
          <a:prstGeom prst="rect">
            <a:avLst/>
          </a:prstGeom>
        </p:spPr>
      </p:pic>
      <p:pic>
        <p:nvPicPr>
          <p:cNvPr id="175" name="Imagem 1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06" y="5825228"/>
            <a:ext cx="266700" cy="342900"/>
          </a:xfrm>
          <a:prstGeom prst="rect">
            <a:avLst/>
          </a:prstGeom>
        </p:spPr>
      </p:pic>
      <p:pic>
        <p:nvPicPr>
          <p:cNvPr id="176" name="Imagem 1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77" y="5878382"/>
            <a:ext cx="209550" cy="295275"/>
          </a:xfrm>
          <a:prstGeom prst="rect">
            <a:avLst/>
          </a:prstGeom>
        </p:spPr>
      </p:pic>
      <p:pic>
        <p:nvPicPr>
          <p:cNvPr id="177" name="Imagem 17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93" y="5172352"/>
            <a:ext cx="1190625" cy="571500"/>
          </a:xfrm>
          <a:prstGeom prst="rect">
            <a:avLst/>
          </a:prstGeom>
        </p:spPr>
      </p:pic>
      <p:sp>
        <p:nvSpPr>
          <p:cNvPr id="178" name="Rectângulo arredondado 177"/>
          <p:cNvSpPr/>
          <p:nvPr/>
        </p:nvSpPr>
        <p:spPr>
          <a:xfrm>
            <a:off x="3771131" y="5090251"/>
            <a:ext cx="1490668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9" name="Rectângulo arredondado 178"/>
          <p:cNvSpPr/>
          <p:nvPr/>
        </p:nvSpPr>
        <p:spPr>
          <a:xfrm>
            <a:off x="2419022" y="5078397"/>
            <a:ext cx="1311292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0" name="Rectângulo arredondado 179"/>
          <p:cNvSpPr/>
          <p:nvPr/>
        </p:nvSpPr>
        <p:spPr>
          <a:xfrm>
            <a:off x="6792935" y="5070439"/>
            <a:ext cx="1387400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1" name="Imagem 18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55" y="5764898"/>
            <a:ext cx="180975" cy="390525"/>
          </a:xfrm>
          <a:prstGeom prst="rect">
            <a:avLst/>
          </a:prstGeom>
        </p:spPr>
      </p:pic>
      <p:pic>
        <p:nvPicPr>
          <p:cNvPr id="182" name="Imagem 18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45" y="5790930"/>
            <a:ext cx="266700" cy="342900"/>
          </a:xfrm>
          <a:prstGeom prst="rect">
            <a:avLst/>
          </a:prstGeom>
        </p:spPr>
      </p:pic>
      <p:pic>
        <p:nvPicPr>
          <p:cNvPr id="183" name="Imagem 1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16" y="5844084"/>
            <a:ext cx="209550" cy="295275"/>
          </a:xfrm>
          <a:prstGeom prst="rect">
            <a:avLst/>
          </a:prstGeom>
        </p:spPr>
      </p:pic>
      <p:pic>
        <p:nvPicPr>
          <p:cNvPr id="184" name="Imagem 1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54" y="5844084"/>
            <a:ext cx="257175" cy="238125"/>
          </a:xfrm>
          <a:prstGeom prst="rect">
            <a:avLst/>
          </a:prstGeom>
        </p:spPr>
      </p:pic>
      <p:pic>
        <p:nvPicPr>
          <p:cNvPr id="185" name="Imagem 18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32" y="5193398"/>
            <a:ext cx="1190625" cy="571500"/>
          </a:xfrm>
          <a:prstGeom prst="rect">
            <a:avLst/>
          </a:prstGeom>
        </p:spPr>
      </p:pic>
      <p:pic>
        <p:nvPicPr>
          <p:cNvPr id="186" name="Imagem 1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38" y="5857144"/>
            <a:ext cx="257175" cy="238125"/>
          </a:xfrm>
          <a:prstGeom prst="rect">
            <a:avLst/>
          </a:prstGeom>
        </p:spPr>
      </p:pic>
      <p:pic>
        <p:nvPicPr>
          <p:cNvPr id="187" name="Imagem 1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21" y="5749381"/>
            <a:ext cx="180975" cy="390525"/>
          </a:xfrm>
          <a:prstGeom prst="rect">
            <a:avLst/>
          </a:prstGeom>
        </p:spPr>
      </p:pic>
      <p:pic>
        <p:nvPicPr>
          <p:cNvPr id="188" name="Imagem 1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11" y="5775413"/>
            <a:ext cx="266700" cy="342900"/>
          </a:xfrm>
          <a:prstGeom prst="rect">
            <a:avLst/>
          </a:prstGeom>
        </p:spPr>
      </p:pic>
      <p:pic>
        <p:nvPicPr>
          <p:cNvPr id="189" name="Imagem 18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82" y="5828567"/>
            <a:ext cx="209550" cy="295275"/>
          </a:xfrm>
          <a:prstGeom prst="rect">
            <a:avLst/>
          </a:prstGeom>
        </p:spPr>
      </p:pic>
      <p:pic>
        <p:nvPicPr>
          <p:cNvPr id="190" name="Imagem 18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98" y="5214444"/>
            <a:ext cx="1102934" cy="529408"/>
          </a:xfrm>
          <a:prstGeom prst="rect">
            <a:avLst/>
          </a:prstGeom>
        </p:spPr>
      </p:pic>
      <p:sp>
        <p:nvSpPr>
          <p:cNvPr id="191" name="Rectângulo 190"/>
          <p:cNvSpPr/>
          <p:nvPr/>
        </p:nvSpPr>
        <p:spPr>
          <a:xfrm>
            <a:off x="1134011" y="3230500"/>
            <a:ext cx="333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2" name="Rectângulo 191"/>
          <p:cNvSpPr/>
          <p:nvPr/>
        </p:nvSpPr>
        <p:spPr>
          <a:xfrm>
            <a:off x="2472700" y="3219812"/>
            <a:ext cx="3241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3" name="Rectângulo 192"/>
          <p:cNvSpPr/>
          <p:nvPr/>
        </p:nvSpPr>
        <p:spPr>
          <a:xfrm>
            <a:off x="3823700" y="3227867"/>
            <a:ext cx="3209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" name="Rectângulo 193"/>
          <p:cNvSpPr/>
          <p:nvPr/>
        </p:nvSpPr>
        <p:spPr>
          <a:xfrm>
            <a:off x="5368196" y="3219812"/>
            <a:ext cx="3545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5" name="Rectângulo 194"/>
          <p:cNvSpPr/>
          <p:nvPr/>
        </p:nvSpPr>
        <p:spPr>
          <a:xfrm>
            <a:off x="6862925" y="3209563"/>
            <a:ext cx="309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6" name="Rectângulo 195"/>
          <p:cNvSpPr/>
          <p:nvPr/>
        </p:nvSpPr>
        <p:spPr>
          <a:xfrm>
            <a:off x="1096285" y="4779241"/>
            <a:ext cx="3497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7" name="Rectângulo 196"/>
          <p:cNvSpPr/>
          <p:nvPr/>
        </p:nvSpPr>
        <p:spPr>
          <a:xfrm>
            <a:off x="5377962" y="4762161"/>
            <a:ext cx="303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8" name="Rectângulo 197"/>
          <p:cNvSpPr/>
          <p:nvPr/>
        </p:nvSpPr>
        <p:spPr>
          <a:xfrm>
            <a:off x="2515550" y="4736505"/>
            <a:ext cx="2920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9" name="Rectângulo 198"/>
          <p:cNvSpPr/>
          <p:nvPr/>
        </p:nvSpPr>
        <p:spPr>
          <a:xfrm>
            <a:off x="3822343" y="4755184"/>
            <a:ext cx="3465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0" name="Rectângulo 199"/>
          <p:cNvSpPr/>
          <p:nvPr/>
        </p:nvSpPr>
        <p:spPr>
          <a:xfrm>
            <a:off x="6888148" y="4739445"/>
            <a:ext cx="3449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1" name="Imagem 2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98" y="5900774"/>
            <a:ext cx="257175" cy="238125"/>
          </a:xfrm>
          <a:prstGeom prst="rect">
            <a:avLst/>
          </a:prstGeom>
        </p:spPr>
      </p:pic>
      <p:pic>
        <p:nvPicPr>
          <p:cNvPr id="202" name="Imagem 20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1" y="5793011"/>
            <a:ext cx="180975" cy="390525"/>
          </a:xfrm>
          <a:prstGeom prst="rect">
            <a:avLst/>
          </a:prstGeom>
        </p:spPr>
      </p:pic>
      <p:pic>
        <p:nvPicPr>
          <p:cNvPr id="203" name="Imagem 20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71" y="5819043"/>
            <a:ext cx="266700" cy="342900"/>
          </a:xfrm>
          <a:prstGeom prst="rect">
            <a:avLst/>
          </a:prstGeom>
        </p:spPr>
      </p:pic>
      <p:pic>
        <p:nvPicPr>
          <p:cNvPr id="204" name="Imagem 20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42" y="5872197"/>
            <a:ext cx="209550" cy="295275"/>
          </a:xfrm>
          <a:prstGeom prst="rect">
            <a:avLst/>
          </a:prstGeom>
        </p:spPr>
      </p:pic>
      <p:pic>
        <p:nvPicPr>
          <p:cNvPr id="205" name="Imagem 20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66" y="5203913"/>
            <a:ext cx="1190625" cy="571500"/>
          </a:xfrm>
          <a:prstGeom prst="rect">
            <a:avLst/>
          </a:prstGeom>
        </p:spPr>
      </p:pic>
      <p:pic>
        <p:nvPicPr>
          <p:cNvPr id="206" name="Imagem 20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40" y="3683127"/>
            <a:ext cx="1060042" cy="508820"/>
          </a:xfrm>
          <a:prstGeom prst="rect">
            <a:avLst/>
          </a:prstGeom>
        </p:spPr>
      </p:pic>
      <p:pic>
        <p:nvPicPr>
          <p:cNvPr id="207" name="Imagem 2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91" y="5862682"/>
            <a:ext cx="257175" cy="238125"/>
          </a:xfrm>
          <a:prstGeom prst="rect">
            <a:avLst/>
          </a:prstGeom>
        </p:spPr>
      </p:pic>
      <p:pic>
        <p:nvPicPr>
          <p:cNvPr id="208" name="Imagem 20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35" y="5834105"/>
            <a:ext cx="209550" cy="295275"/>
          </a:xfrm>
          <a:prstGeom prst="rect">
            <a:avLst/>
          </a:prstGeom>
        </p:spPr>
      </p:pic>
      <p:pic>
        <p:nvPicPr>
          <p:cNvPr id="209" name="Imagem 2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85" y="5764617"/>
            <a:ext cx="180975" cy="390525"/>
          </a:xfrm>
          <a:prstGeom prst="rect">
            <a:avLst/>
          </a:prstGeom>
        </p:spPr>
      </p:pic>
      <p:pic>
        <p:nvPicPr>
          <p:cNvPr id="210" name="Imagem 20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38" y="5808298"/>
            <a:ext cx="266700" cy="342900"/>
          </a:xfrm>
          <a:prstGeom prst="rect">
            <a:avLst/>
          </a:prstGeom>
        </p:spPr>
      </p:pic>
      <p:pic>
        <p:nvPicPr>
          <p:cNvPr id="211" name="Imagem 2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10" y="5172352"/>
            <a:ext cx="1085850" cy="521208"/>
          </a:xfrm>
          <a:prstGeom prst="rect">
            <a:avLst/>
          </a:prstGeom>
        </p:spPr>
      </p:pic>
      <p:sp>
        <p:nvSpPr>
          <p:cNvPr id="212" name="Rectângulo 211"/>
          <p:cNvSpPr/>
          <p:nvPr/>
        </p:nvSpPr>
        <p:spPr>
          <a:xfrm>
            <a:off x="1538718" y="3257773"/>
            <a:ext cx="79560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Seat Ibiza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3" name="Rectângulo 212"/>
          <p:cNvSpPr/>
          <p:nvPr/>
        </p:nvSpPr>
        <p:spPr>
          <a:xfrm>
            <a:off x="2790563" y="3258868"/>
            <a:ext cx="99193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Peugeot 207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4" name="Rectângulo 213"/>
          <p:cNvSpPr/>
          <p:nvPr/>
        </p:nvSpPr>
        <p:spPr>
          <a:xfrm>
            <a:off x="4318713" y="3258868"/>
            <a:ext cx="71859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VW Polo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5" name="Rectângulo 214"/>
          <p:cNvSpPr/>
          <p:nvPr/>
        </p:nvSpPr>
        <p:spPr>
          <a:xfrm>
            <a:off x="5774309" y="3258868"/>
            <a:ext cx="90755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Ibiza Diesel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6" name="Rectângulo 215"/>
          <p:cNvSpPr/>
          <p:nvPr/>
        </p:nvSpPr>
        <p:spPr>
          <a:xfrm>
            <a:off x="7247477" y="3257772"/>
            <a:ext cx="81112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Seat León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7" name="Rectângulo 216"/>
          <p:cNvSpPr/>
          <p:nvPr/>
        </p:nvSpPr>
        <p:spPr>
          <a:xfrm>
            <a:off x="1438612" y="4806513"/>
            <a:ext cx="87312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Golf Diesel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8" name="Rectângulo 217"/>
          <p:cNvSpPr/>
          <p:nvPr/>
        </p:nvSpPr>
        <p:spPr>
          <a:xfrm>
            <a:off x="5672562" y="4828527"/>
            <a:ext cx="93936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Golf Station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9" name="Rectângulo 218"/>
          <p:cNvSpPr/>
          <p:nvPr/>
        </p:nvSpPr>
        <p:spPr>
          <a:xfrm>
            <a:off x="2822857" y="4798061"/>
            <a:ext cx="7966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Golf Auto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20" name="Rectângulo 219"/>
          <p:cNvSpPr/>
          <p:nvPr/>
        </p:nvSpPr>
        <p:spPr>
          <a:xfrm>
            <a:off x="4207832" y="4798061"/>
            <a:ext cx="80964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Volvo S60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21" name="Rectângulo 220"/>
          <p:cNvSpPr/>
          <p:nvPr/>
        </p:nvSpPr>
        <p:spPr>
          <a:xfrm>
            <a:off x="7217009" y="4789587"/>
            <a:ext cx="9214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Mercedes C</a:t>
            </a:r>
            <a:endParaRPr lang="es-ES" sz="12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9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600"/>
                            </p:stCondLst>
                            <p:childTnLst>
                              <p:par>
                                <p:cTn id="354" presetID="10" presetClass="exit" presetSubtype="0" fill="hold" grpId="1" nodeType="after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0" presetClass="exit" presetSubtype="0" fill="hold" grpId="2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0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/>
      <p:bldP spid="13" grpId="1"/>
      <p:bldP spid="9" grpId="0"/>
      <p:bldP spid="9" grpId="1"/>
      <p:bldP spid="4" grpId="0" animBg="1"/>
      <p:bldP spid="4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" grpId="0"/>
      <p:bldP spid="6" grpId="1"/>
      <p:bldP spid="123" grpId="0" animBg="1"/>
      <p:bldP spid="123" grpId="1" animBg="1"/>
      <p:bldP spid="123" grpId="2" animBg="1"/>
      <p:bldP spid="128" grpId="0" animBg="1"/>
      <p:bldP spid="128" grpId="1" animBg="1"/>
      <p:bldP spid="129" grpId="0" animBg="1"/>
      <p:bldP spid="129" grpId="1" animBg="1"/>
      <p:bldP spid="137" grpId="0" animBg="1"/>
      <p:bldP spid="137" grpId="1" animBg="1"/>
      <p:bldP spid="137" grpId="2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0" grpId="2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9" grpId="0" animBg="1"/>
      <p:bldP spid="149" grpId="1" animBg="1"/>
      <p:bldP spid="150" grpId="0" animBg="1"/>
      <p:bldP spid="150" grpId="1" animBg="1"/>
      <p:bldP spid="160" grpId="0" animBg="1"/>
      <p:bldP spid="160" grpId="1" animBg="1"/>
      <p:bldP spid="166" grpId="0" animBg="1"/>
      <p:bldP spid="166" grpId="1" animBg="1"/>
      <p:bldP spid="171" grpId="0" animBg="1"/>
      <p:bldP spid="171" grpId="1" animBg="1"/>
      <p:bldP spid="172" grpId="0" animBg="1"/>
      <p:bldP spid="172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91" grpId="0"/>
      <p:bldP spid="191" grpId="1"/>
      <p:bldP spid="191" grpId="2"/>
      <p:bldP spid="192" grpId="0"/>
      <p:bldP spid="192" grpId="1"/>
      <p:bldP spid="192" grpId="2"/>
      <p:bldP spid="193" grpId="0"/>
      <p:bldP spid="193" grpId="1"/>
      <p:bldP spid="193" grpId="2"/>
      <p:bldP spid="194" grpId="0"/>
      <p:bldP spid="194" grpId="1"/>
      <p:bldP spid="195" grpId="0"/>
      <p:bldP spid="195" grpId="1"/>
      <p:bldP spid="195" grpId="2"/>
      <p:bldP spid="196" grpId="0"/>
      <p:bldP spid="196" grpId="1"/>
      <p:bldP spid="196" grpId="2"/>
      <p:bldP spid="197" grpId="0"/>
      <p:bldP spid="197" grpId="1"/>
      <p:bldP spid="198" grpId="0"/>
      <p:bldP spid="198" grpId="1"/>
      <p:bldP spid="198" grpId="2"/>
      <p:bldP spid="199" grpId="0"/>
      <p:bldP spid="199" grpId="1"/>
      <p:bldP spid="199" grpId="2"/>
      <p:bldP spid="200" grpId="0"/>
      <p:bldP spid="200" grpId="1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/>
      <p:bldP spid="219" grpId="1"/>
      <p:bldP spid="220" grpId="0"/>
      <p:bldP spid="220" grpId="1"/>
      <p:bldP spid="221" grpId="0"/>
      <p:bldP spid="2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sp>
        <p:nvSpPr>
          <p:cNvPr id="39" name="Rectângulo arredondado 38"/>
          <p:cNvSpPr/>
          <p:nvPr/>
        </p:nvSpPr>
        <p:spPr>
          <a:xfrm>
            <a:off x="170587" y="2151714"/>
            <a:ext cx="4833461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508101" y="2244422"/>
            <a:ext cx="29106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Características del torneo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05172" y="2621163"/>
            <a:ext cx="438285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dirty="0">
                <a:latin typeface="Myriad Pro" pitchFamily="34" charset="0"/>
              </a:rPr>
              <a:t>Prueba abierta a todos los jugadores nacionales y extranjeros, </a:t>
            </a:r>
            <a:r>
              <a:rPr lang="es-ES" sz="1600" dirty="0" smtClean="0">
                <a:latin typeface="Myriad Pro" pitchFamily="34" charset="0"/>
              </a:rPr>
              <a:t>afiliados </a:t>
            </a:r>
            <a:r>
              <a:rPr lang="es-ES" sz="1600" dirty="0">
                <a:latin typeface="Myriad Pro" pitchFamily="34" charset="0"/>
              </a:rPr>
              <a:t>en la </a:t>
            </a:r>
            <a:r>
              <a:rPr lang="es-ES" sz="1600" dirty="0" smtClean="0">
                <a:latin typeface="Myriad Pro" pitchFamily="34" charset="0"/>
              </a:rPr>
              <a:t>F.P.G</a:t>
            </a:r>
            <a:r>
              <a:rPr lang="es-ES" sz="1600" dirty="0">
                <a:latin typeface="Myriad Pro" pitchFamily="34" charset="0"/>
              </a:rPr>
              <a:t>. o en una equivalente, con hándicap certificado por </a:t>
            </a:r>
            <a:r>
              <a:rPr lang="es-ES" sz="1600" dirty="0" smtClean="0">
                <a:latin typeface="Myriad Pro" pitchFamily="34" charset="0"/>
              </a:rPr>
              <a:t>su club </a:t>
            </a:r>
            <a:r>
              <a:rPr lang="es-ES" sz="1600" dirty="0">
                <a:latin typeface="Myriad Pro" pitchFamily="34" charset="0"/>
              </a:rPr>
              <a:t>de origen. El hándicap máximo para hombres y mujeres es de </a:t>
            </a:r>
            <a:r>
              <a:rPr lang="es-ES" sz="1600" dirty="0" smtClean="0">
                <a:latin typeface="Myriad Pro" pitchFamily="34" charset="0"/>
              </a:rPr>
              <a:t>28,0 </a:t>
            </a:r>
            <a:r>
              <a:rPr lang="es-ES" sz="1600" dirty="0">
                <a:latin typeface="Myriad Pro" pitchFamily="34" charset="0"/>
              </a:rPr>
              <a:t>EGA; no obstante, se permite la participación a jugadores con hándicap válido superior.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405172" y="4419966"/>
            <a:ext cx="43828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dirty="0">
                <a:latin typeface="Myriad Pro" pitchFamily="34" charset="0"/>
              </a:rPr>
              <a:t>El torneo se </a:t>
            </a:r>
            <a:r>
              <a:rPr lang="es-ES" sz="1600" dirty="0" smtClean="0">
                <a:latin typeface="Myriad Pro" pitchFamily="34" charset="0"/>
              </a:rPr>
              <a:t>celebrará en </a:t>
            </a:r>
            <a:r>
              <a:rPr lang="es-ES" sz="1600" dirty="0">
                <a:latin typeface="Myriad Pro" pitchFamily="34" charset="0"/>
              </a:rPr>
              <a:t>los campos de  </a:t>
            </a:r>
            <a:r>
              <a:rPr lang="es-ES" sz="1600" b="1" dirty="0" smtClean="0">
                <a:latin typeface="Myriad Pro" pitchFamily="34" charset="0"/>
              </a:rPr>
              <a:t>Millennium</a:t>
            </a:r>
            <a:r>
              <a:rPr lang="es-ES" sz="1600" dirty="0">
                <a:latin typeface="Myriad Pro" pitchFamily="34" charset="0"/>
              </a:rPr>
              <a:t>, </a:t>
            </a:r>
            <a:r>
              <a:rPr lang="es-ES" sz="1600" b="1" dirty="0" smtClean="0">
                <a:latin typeface="Myriad Pro" pitchFamily="34" charset="0"/>
              </a:rPr>
              <a:t>Old</a:t>
            </a:r>
            <a:r>
              <a:rPr lang="es-ES" dirty="0" smtClean="0"/>
              <a:t> </a:t>
            </a:r>
            <a:r>
              <a:rPr lang="es-ES" sz="1600" b="1" dirty="0" smtClean="0">
                <a:latin typeface="Myriad Pro" pitchFamily="34" charset="0"/>
              </a:rPr>
              <a:t>Course</a:t>
            </a:r>
            <a:r>
              <a:rPr lang="es-ES" sz="1600" dirty="0" smtClean="0">
                <a:latin typeface="Myriad Pro" pitchFamily="34" charset="0"/>
              </a:rPr>
              <a:t>, </a:t>
            </a:r>
            <a:r>
              <a:rPr lang="es-ES" sz="1600" b="1" dirty="0" smtClean="0">
                <a:latin typeface="Myriad Pro" pitchFamily="34" charset="0"/>
              </a:rPr>
              <a:t>Quinta do Lago Sul</a:t>
            </a:r>
            <a:r>
              <a:rPr lang="es-ES" dirty="0" smtClean="0"/>
              <a:t> </a:t>
            </a:r>
            <a:r>
              <a:rPr lang="es-ES" sz="1600" dirty="0">
                <a:latin typeface="Myriad Pro" pitchFamily="34" charset="0"/>
              </a:rPr>
              <a:t>y </a:t>
            </a:r>
            <a:r>
              <a:rPr lang="es-ES" sz="1600" b="1" dirty="0" smtClean="0">
                <a:latin typeface="Myriad Pro" pitchFamily="34" charset="0"/>
              </a:rPr>
              <a:t>Laranjal</a:t>
            </a:r>
            <a:r>
              <a:rPr lang="es-ES" sz="1600" dirty="0">
                <a:latin typeface="Myriad Pro" pitchFamily="34" charset="0"/>
              </a:rPr>
              <a:t>, los días 12, 13, 14 y 15 de noviembre de 2013, en la  modalidad de </a:t>
            </a:r>
            <a:r>
              <a:rPr lang="es-ES" sz="1600" b="1" dirty="0">
                <a:latin typeface="Myriad Pro" pitchFamily="34" charset="0"/>
              </a:rPr>
              <a:t>Stroke Play</a:t>
            </a:r>
            <a:r>
              <a:rPr lang="es-ES" sz="1600" dirty="0">
                <a:latin typeface="Myriad Pro" pitchFamily="34" charset="0"/>
              </a:rPr>
              <a:t> con hándicap, precedido de entrenamiento los días 10 y 11.</a:t>
            </a:r>
          </a:p>
          <a:p>
            <a:pPr algn="just"/>
            <a:r>
              <a:rPr lang="es-ES" sz="1600" dirty="0" smtClean="0">
                <a:latin typeface="Myriad Pro" pitchFamily="34" charset="0"/>
              </a:rPr>
              <a:t>Se disputarán 18 hoyos por día en cada campo de un total de 72 hoyos.</a:t>
            </a:r>
            <a:endParaRPr lang="es-ES" sz="16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23" y="2593617"/>
            <a:ext cx="1635736" cy="157202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77" y="2593618"/>
            <a:ext cx="1587524" cy="15720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23" y="4419968"/>
            <a:ext cx="1635736" cy="157470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77" y="4419966"/>
            <a:ext cx="1574701" cy="1574701"/>
          </a:xfrm>
          <a:prstGeom prst="rect">
            <a:avLst/>
          </a:prstGeom>
        </p:spPr>
      </p:pic>
      <p:pic>
        <p:nvPicPr>
          <p:cNvPr id="3" name="Heartla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83224" y="710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42" presetClass="entr" presetSubtype="0" fill="hold" grpId="1" nodeType="after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" grpId="0" animBg="1"/>
      <p:bldP spid="2" grpId="0"/>
      <p:bldP spid="2" grpId="1"/>
      <p:bldP spid="8" grpId="1"/>
      <p:bldP spid="8" grpId="2"/>
      <p:bldP spid="9" grpId="1"/>
      <p:bldP spid="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ângulo arredondado 38"/>
          <p:cNvSpPr/>
          <p:nvPr/>
        </p:nvSpPr>
        <p:spPr>
          <a:xfrm>
            <a:off x="170587" y="2151714"/>
            <a:ext cx="8793901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sp>
        <p:nvSpPr>
          <p:cNvPr id="13" name="Rectângulo 12"/>
          <p:cNvSpPr/>
          <p:nvPr/>
        </p:nvSpPr>
        <p:spPr>
          <a:xfrm>
            <a:off x="584149" y="2204864"/>
            <a:ext cx="25374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 pitchFamily="34" charset="0"/>
              </a:rPr>
              <a:t>Ofertas (por persona):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36929"/>
              </p:ext>
            </p:extLst>
          </p:nvPr>
        </p:nvGraphicFramePr>
        <p:xfrm>
          <a:off x="457200" y="2665413"/>
          <a:ext cx="8291264" cy="176389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59369"/>
                <a:gridCol w="1671255"/>
                <a:gridCol w="288032"/>
                <a:gridCol w="551893"/>
                <a:gridCol w="441732"/>
                <a:gridCol w="441732"/>
                <a:gridCol w="441732"/>
                <a:gridCol w="441732"/>
                <a:gridCol w="441732"/>
                <a:gridCol w="441732"/>
                <a:gridCol w="441732"/>
                <a:gridCol w="441732"/>
                <a:gridCol w="441732"/>
                <a:gridCol w="441732"/>
                <a:gridCol w="503395"/>
              </a:tblGrid>
              <a:tr h="18879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 smtClean="0">
                          <a:effectLst/>
                        </a:rPr>
                        <a:t>****</a:t>
                      </a:r>
                    </a:p>
                    <a:p>
                      <a:pPr algn="ctr" fontAlgn="ctr"/>
                      <a:r>
                        <a:rPr lang="pt-PT" sz="1100" u="none" strike="noStrike" dirty="0" smtClean="0">
                          <a:effectLst/>
                        </a:rPr>
                        <a:t>HOTEL </a:t>
                      </a:r>
                    </a:p>
                    <a:p>
                      <a:pPr algn="ctr" fontAlgn="ctr"/>
                      <a:r>
                        <a:rPr lang="pt-PT" sz="1100" u="none" strike="noStrike" dirty="0" smtClean="0">
                          <a:effectLst/>
                        </a:rPr>
                        <a:t>VILA GALÉ      AMPALIUS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OCUPANTES POR HABITACIÓN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N.º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SIN COCHE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TIPO DE VEHÍCULO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750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B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C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G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I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H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9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2 JUGADORES (1 solo coche)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820 €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832 €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841 €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850 €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897 €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949 €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958 €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958 €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1.008 €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1.136 €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1.194 €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9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2 JUGADORES (1 coche por persona)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860 €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872 €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881 €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890 €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937 €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989 €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998 €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998 €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1.048 €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1.176 €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1.234 €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1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1 JUGADOR (1 coche)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860 €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872 €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881 €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890 €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937 €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989 €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998 €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998 €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1.048 €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1.176 €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1.234 €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9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       + 1 PERSONA (sin coche)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315 €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9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1 JUGADOR (1 coche)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999 €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1.011 €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1.020 €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1.029 €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1.076 €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1.128 €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1.137 €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1.137 €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1.187 €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1.315 €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1.373 €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1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1 JUGADOR (1 coche)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860 €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872 €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881 €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1.029 €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1.076 €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1.128 €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1.137 €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1.137 €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1.187 €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1.315 €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1.373 €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1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       + 1 PERSONA (1 coche) 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392 €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401 €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410 €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419 €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466 €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518 €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527 €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527 €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577 €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705 €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763 €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63554"/>
              </p:ext>
            </p:extLst>
          </p:nvPr>
        </p:nvGraphicFramePr>
        <p:xfrm>
          <a:off x="452736" y="4419966"/>
          <a:ext cx="8295728" cy="17638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9369"/>
                <a:gridCol w="1675719"/>
                <a:gridCol w="288032"/>
                <a:gridCol w="547429"/>
                <a:gridCol w="441732"/>
                <a:gridCol w="441732"/>
                <a:gridCol w="441732"/>
                <a:gridCol w="441732"/>
                <a:gridCol w="441732"/>
                <a:gridCol w="441732"/>
                <a:gridCol w="441732"/>
                <a:gridCol w="441732"/>
                <a:gridCol w="441732"/>
                <a:gridCol w="441732"/>
                <a:gridCol w="507859"/>
              </a:tblGrid>
              <a:tr h="188797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 smtClean="0">
                          <a:effectLst/>
                        </a:rPr>
                        <a:t>*****</a:t>
                      </a:r>
                    </a:p>
                    <a:p>
                      <a:pPr algn="ctr" fontAlgn="ctr"/>
                      <a:r>
                        <a:rPr lang="pt-PT" sz="1100" u="none" strike="noStrike" dirty="0" smtClean="0">
                          <a:effectLst/>
                        </a:rPr>
                        <a:t>HOTEL          TIVOLI</a:t>
                      </a:r>
                    </a:p>
                    <a:p>
                      <a:pPr algn="ctr" fontAlgn="ctr"/>
                      <a:r>
                        <a:rPr lang="pt-PT" sz="1100" u="none" strike="noStrike" dirty="0" smtClean="0">
                          <a:effectLst/>
                        </a:rPr>
                        <a:t>MARINA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OCUPANTES POR HABITACIÓN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N.º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SIN COCHE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TIPO DE VEHÍCULO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77501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B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C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E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F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G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I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H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9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2 JUGADORES (1 solo coche)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20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1.050 €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1.062 €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1.071 €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1.080 €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1.127 €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1.179 €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1.188 €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1.188 €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1.238 €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1.366 €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1.424 €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9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2 JUGADORES (1 coche por persona)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21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1.090 €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1.102 €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1.111 €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1.120 €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1.167 €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1.219 €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1.228 €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1.228 €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1.278 €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1.406 €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1.464 €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1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1 JUGADOR (1 coche)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22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1.050 €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1.062 €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1.071 €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1.080 €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1.127 €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1.179 €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1.188 €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1.188 €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1.238 €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1.366 €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1.424 €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9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       + 1 PERSONA (sin coche)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23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450 €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94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1 JUGADOR (1 coche)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24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1.250 €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1.262 €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1.271 €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1.280 €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1.327 €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1.379 €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1.388 €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1.388 €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1.438 €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1.566 €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1.624 €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1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1 JUGADOR (1 coche)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25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1.050 €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1.062 €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1.071 €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1.280 €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1.327 €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1.379 €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1.388 €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1.388 €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1.438 €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1.566 €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1.624 €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  <a:tr h="161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       + 1 PERSONA (1 coche)   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26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530 €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538 €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546 €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555 €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603 €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655 €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664 €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664 €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714 €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effectLst/>
                        </a:rPr>
                        <a:t>842 €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 dirty="0">
                          <a:effectLst/>
                        </a:rPr>
                        <a:t>899 €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68" marR="8068" marT="806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7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1"/>
      <p:bldP spid="1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ângulo arredondado 38"/>
          <p:cNvSpPr/>
          <p:nvPr/>
        </p:nvSpPr>
        <p:spPr>
          <a:xfrm>
            <a:off x="170586" y="2151714"/>
            <a:ext cx="8793901" cy="4536504"/>
          </a:xfrm>
          <a:prstGeom prst="roundRect">
            <a:avLst>
              <a:gd name="adj" fmla="val 13308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PT" sz="1600" dirty="0">
              <a:solidFill>
                <a:schemeClr val="accent3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97589"/>
          </a:xfrm>
          <a:prstGeom prst="rect">
            <a:avLst/>
          </a:prstGeom>
        </p:spPr>
      </p:pic>
      <p:sp>
        <p:nvSpPr>
          <p:cNvPr id="13" name="Rectângulo 12"/>
          <p:cNvSpPr/>
          <p:nvPr/>
        </p:nvSpPr>
        <p:spPr>
          <a:xfrm>
            <a:off x="541281" y="2348880"/>
            <a:ext cx="19375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oferta incluye: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1043608" y="2901390"/>
            <a:ext cx="56886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noches de alojamiento en hotel de 4 o 5 estrellas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1043608" y="3315514"/>
            <a:ext cx="51845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días de alquiler de coche (seguros incluidos)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043608" y="3698849"/>
            <a:ext cx="51845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green fees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043608" y="4112973"/>
            <a:ext cx="72728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cena de bienvenida y 1 cena de entrega de premios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043608" y="4536622"/>
            <a:ext cx="51845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confraternización con cata de vinos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1043608" y="4950746"/>
            <a:ext cx="51845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0" cap="none" spc="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bolsa con regalos</a:t>
            </a:r>
            <a:endParaRPr lang="es-ES" sz="2000" b="0" cap="none" spc="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Users\joao.batista\AppData\Local\Microsoft\Windows\Temporary Internet Files\Content.IE5\D2F3AFWD\MC90043161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8" y="2896330"/>
            <a:ext cx="410230" cy="4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oao.batista\AppData\Local\Microsoft\Windows\Temporary Internet Files\Content.IE5\D2F3AFWD\MC90043161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8" y="3301500"/>
            <a:ext cx="410230" cy="4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oao.batista\AppData\Local\Microsoft\Windows\Temporary Internet Files\Content.IE5\D2F3AFWD\MC90043161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8" y="3693789"/>
            <a:ext cx="410230" cy="4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oao.batista\AppData\Local\Microsoft\Windows\Temporary Internet Files\Content.IE5\D2F3AFWD\MC90043161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8" y="4098959"/>
            <a:ext cx="410230" cy="4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joao.batista\AppData\Local\Microsoft\Windows\Temporary Internet Files\Content.IE5\D2F3AFWD\MC90043161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5" y="4531562"/>
            <a:ext cx="410230" cy="4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oao.batista\AppData\Local\Microsoft\Windows\Temporary Internet Files\Content.IE5\D2F3AFWD\MC90043161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5" y="4936732"/>
            <a:ext cx="410230" cy="4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8" presetClass="emph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8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8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8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38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8" presetClass="emph" presetSubtype="0" fill="hold" grpId="1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909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8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78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8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8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28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82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32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8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2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2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8" presetClass="emph" presetSubtype="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7273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765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10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10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10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10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2" nodeType="withEffect">
                                  <p:stCondLst>
                                    <p:cond delay="10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10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/>
      <p:bldP spid="13" grpId="1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4" grpId="0"/>
      <p:bldP spid="14" grpId="1"/>
      <p:bldP spid="14" grpId="2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2088</Words>
  <Application>Microsoft Office PowerPoint</Application>
  <PresentationFormat>On-screen Show (4:3)</PresentationFormat>
  <Paragraphs>496</Paragraphs>
  <Slides>19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Tema do Office</vt:lpstr>
      <vt:lpstr>1_Tema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Batista</dc:creator>
  <cp:lastModifiedBy>Marta Geraldo Navegas Pavão</cp:lastModifiedBy>
  <cp:revision>107</cp:revision>
  <dcterms:created xsi:type="dcterms:W3CDTF">2013-03-01T11:58:01Z</dcterms:created>
  <dcterms:modified xsi:type="dcterms:W3CDTF">2013-06-20T11:35:21Z</dcterms:modified>
</cp:coreProperties>
</file>